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fa2c75de2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fa2c75de2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fa2c75de2e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fa2c75de2e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fa2c75de2e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fa2c75de2e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fa2c75de2e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fa2c75de2e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fa2c75de2e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fa2c75de2e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fa2c75de2e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fa2c75de2e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fa2c75de2e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fa2c75de2e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fa2c75de2e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fa2c75de2e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fa2c75de2e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fa2c75de2e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fa2c75de2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fa2c75de2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fa2c75de2e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fa2c75de2e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fa2c75de2e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fa2c75de2e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fa2c75de2e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fa2c75de2e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fa2c75de2e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fa2c75de2e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fa2c75de2e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fa2c75de2e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fa2c75de2e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fa2c75de2e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fa2c75de2e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fa2c75de2e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l"/>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hyperlink" Target="https://twitter.com/Ch0pin" TargetMode="External"/><Relationship Id="rId5" Type="http://schemas.openxmlformats.org/officeDocument/2006/relationships/hyperlink" Target="https://twitter.com/Ch0pin" TargetMode="External"/><Relationship Id="rId6" Type="http://schemas.openxmlformats.org/officeDocument/2006/relationships/hyperlink" Target="https://www.linkedin.com/in/valsamara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8.png"/><Relationship Id="rId5"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s://ink.library.smu.edu.sg/cgi/viewcontent.cgi?article=4724&amp;context=sis_research" TargetMode="External"/><Relationship Id="rId4" Type="http://schemas.openxmlformats.org/officeDocument/2006/relationships/hyperlink" Target="https://valsamaras.medium.com/tapjacking-attacks-a-thorough-guide-2cd6486d0fc9" TargetMode="External"/><Relationship Id="rId5" Type="http://schemas.openxmlformats.org/officeDocument/2006/relationships/hyperlink" Target="https://developer.android.com/guide/topics/ui/picture-in-picture#:~:text=PiP%20is%20a%20special%20type,content%20on%20the%20main%20screen" TargetMode="External"/><Relationship Id="rId6" Type="http://schemas.openxmlformats.org/officeDocument/2006/relationships/hyperlink" Target="https://www.tutorialspoint.com/android/android_user_interface_layouts.htm" TargetMode="External"/><Relationship Id="rId7" Type="http://schemas.openxmlformats.org/officeDocument/2006/relationships/hyperlink" Target="https://www.zdnet.com/article/this-new-malware-uses-remote-overlay-attacks-to-hijack-your-bank-accoun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hyperlink" Target="https://www.floatingapps.ne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2535975" y="0"/>
            <a:ext cx="3968200" cy="2976150"/>
          </a:xfrm>
          <a:prstGeom prst="rect">
            <a:avLst/>
          </a:prstGeom>
          <a:noFill/>
          <a:ln>
            <a:noFill/>
          </a:ln>
        </p:spPr>
      </p:pic>
      <p:sp>
        <p:nvSpPr>
          <p:cNvPr id="55" name="Google Shape;55;p13"/>
          <p:cNvSpPr txBox="1"/>
          <p:nvPr/>
        </p:nvSpPr>
        <p:spPr>
          <a:xfrm>
            <a:off x="1533425" y="2653775"/>
            <a:ext cx="6204900" cy="969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l" sz="1700">
                <a:latin typeface="Impact"/>
                <a:ea typeface="Impact"/>
                <a:cs typeface="Impact"/>
                <a:sym typeface="Impact"/>
              </a:rPr>
              <a:t>APPLICATION  SECURITY</a:t>
            </a:r>
            <a:endParaRPr b="1" sz="1700">
              <a:latin typeface="Impact"/>
              <a:ea typeface="Impact"/>
              <a:cs typeface="Impact"/>
              <a:sym typeface="Impact"/>
            </a:endParaRPr>
          </a:p>
          <a:p>
            <a:pPr indent="0" lvl="0" marL="0" rtl="0" algn="ctr">
              <a:spcBef>
                <a:spcPts val="0"/>
              </a:spcBef>
              <a:spcAft>
                <a:spcPts val="0"/>
              </a:spcAft>
              <a:buNone/>
            </a:pPr>
            <a:r>
              <a:t/>
            </a:r>
            <a:endParaRPr b="1" sz="1700">
              <a:latin typeface="Impact"/>
              <a:ea typeface="Impact"/>
              <a:cs typeface="Impact"/>
              <a:sym typeface="Impact"/>
            </a:endParaRPr>
          </a:p>
          <a:p>
            <a:pPr indent="0" lvl="0" marL="0" rtl="0" algn="ctr">
              <a:spcBef>
                <a:spcPts val="0"/>
              </a:spcBef>
              <a:spcAft>
                <a:spcPts val="0"/>
              </a:spcAft>
              <a:buNone/>
            </a:pPr>
            <a:r>
              <a:rPr b="1" lang="el" sz="1700"/>
              <a:t>(Threats and Malpractices)</a:t>
            </a:r>
            <a:endParaRPr b="1" sz="1700"/>
          </a:p>
        </p:txBody>
      </p:sp>
      <p:sp>
        <p:nvSpPr>
          <p:cNvPr id="56" name="Google Shape;56;p13"/>
          <p:cNvSpPr txBox="1"/>
          <p:nvPr/>
        </p:nvSpPr>
        <p:spPr>
          <a:xfrm>
            <a:off x="295125" y="3920875"/>
            <a:ext cx="6503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a:t>Speaker</a:t>
            </a:r>
            <a:r>
              <a:rPr lang="el"/>
              <a:t>: Dimitrios Valsamaras | </a:t>
            </a:r>
            <a:r>
              <a:rPr lang="el" u="sng">
                <a:solidFill>
                  <a:schemeClr val="hlink"/>
                </a:solidFill>
                <a:hlinkClick r:id="rId4"/>
              </a:rPr>
              <a:t>@Ch0pin</a:t>
            </a:r>
            <a:endParaRPr/>
          </a:p>
          <a:p>
            <a:pPr indent="0" lvl="0" marL="0" rtl="0" algn="l">
              <a:spcBef>
                <a:spcPts val="0"/>
              </a:spcBef>
              <a:spcAft>
                <a:spcPts val="0"/>
              </a:spcAft>
              <a:buNone/>
            </a:pPr>
            <a:r>
              <a:rPr lang="el" u="sng">
                <a:solidFill>
                  <a:schemeClr val="hlink"/>
                </a:solidFill>
                <a:hlinkClick r:id="rId5"/>
              </a:rPr>
              <a:t>  </a:t>
            </a:r>
            <a:endParaRPr/>
          </a:p>
        </p:txBody>
      </p:sp>
      <p:sp>
        <p:nvSpPr>
          <p:cNvPr id="57" name="Google Shape;57;p13"/>
          <p:cNvSpPr txBox="1"/>
          <p:nvPr/>
        </p:nvSpPr>
        <p:spPr>
          <a:xfrm>
            <a:off x="295125" y="4268675"/>
            <a:ext cx="363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u="sng">
                <a:solidFill>
                  <a:srgbClr val="0097A7"/>
                </a:solidFill>
                <a:hlinkClick r:id="rId6">
                  <a:extLst>
                    <a:ext uri="{A12FA001-AC4F-418D-AE19-62706E023703}">
                      <ahyp:hlinkClr val="tx"/>
                    </a:ext>
                  </a:extLst>
                </a:hlinkClick>
              </a:rPr>
              <a:t>https://www.linkedin.com/in/valsamaras/</a:t>
            </a:r>
            <a:r>
              <a:rPr lang="el"/>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122" name="Shape 122"/>
        <p:cNvGrpSpPr/>
        <p:nvPr/>
      </p:nvGrpSpPr>
      <p:grpSpPr>
        <a:xfrm>
          <a:off x="0" y="0"/>
          <a:ext cx="0" cy="0"/>
          <a:chOff x="0" y="0"/>
          <a:chExt cx="0" cy="0"/>
        </a:xfrm>
      </p:grpSpPr>
      <p:sp>
        <p:nvSpPr>
          <p:cNvPr id="123" name="Google Shape;123;p22"/>
          <p:cNvSpPr txBox="1"/>
          <p:nvPr/>
        </p:nvSpPr>
        <p:spPr>
          <a:xfrm>
            <a:off x="0" y="0"/>
            <a:ext cx="6336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FFW What is wrong with that ?</a:t>
            </a:r>
            <a:endParaRPr b="1" sz="2100">
              <a:solidFill>
                <a:schemeClr val="dk1"/>
              </a:solidFill>
              <a:latin typeface="Impact"/>
              <a:ea typeface="Impact"/>
              <a:cs typeface="Impact"/>
              <a:sym typeface="Impact"/>
            </a:endParaRPr>
          </a:p>
        </p:txBody>
      </p:sp>
      <p:sp>
        <p:nvSpPr>
          <p:cNvPr id="124" name="Google Shape;124;p22"/>
          <p:cNvSpPr txBox="1"/>
          <p:nvPr/>
        </p:nvSpPr>
        <p:spPr>
          <a:xfrm>
            <a:off x="240625" y="507888"/>
            <a:ext cx="7860600" cy="22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a:t>Exceptions to the restriction</a:t>
            </a:r>
            <a:endParaRPr b="1"/>
          </a:p>
          <a:p>
            <a:pPr indent="0" lvl="0" marL="0" rtl="0" algn="l">
              <a:spcBef>
                <a:spcPts val="0"/>
              </a:spcBef>
              <a:spcAft>
                <a:spcPts val="0"/>
              </a:spcAft>
              <a:buNone/>
            </a:pPr>
            <a:r>
              <a:t/>
            </a:r>
            <a:endParaRPr b="1"/>
          </a:p>
          <a:p>
            <a:pPr indent="0" lvl="0" marL="0" rtl="0" algn="l">
              <a:spcBef>
                <a:spcPts val="0"/>
              </a:spcBef>
              <a:spcAft>
                <a:spcPts val="0"/>
              </a:spcAft>
              <a:buNone/>
            </a:pPr>
            <a:r>
              <a:rPr lang="el"/>
              <a:t>Apps running on Android 10 or higher can start activities only when one or more of the following conditions are met:</a:t>
            </a:r>
            <a:endParaRPr/>
          </a:p>
          <a:p>
            <a:pPr indent="0" lvl="0" marL="0" rtl="0" algn="l">
              <a:spcBef>
                <a:spcPts val="0"/>
              </a:spcBef>
              <a:spcAft>
                <a:spcPts val="0"/>
              </a:spcAft>
              <a:buNone/>
            </a:pPr>
            <a:r>
              <a:t/>
            </a:r>
            <a:endParaRPr/>
          </a:p>
          <a:p>
            <a:pPr indent="-317500" lvl="0" marL="457200" rtl="0" algn="l">
              <a:lnSpc>
                <a:spcPct val="115000"/>
              </a:lnSpc>
              <a:spcBef>
                <a:spcPts val="0"/>
              </a:spcBef>
              <a:spcAft>
                <a:spcPts val="0"/>
              </a:spcAft>
              <a:buSzPts val="1400"/>
              <a:buChar char="-"/>
            </a:pPr>
            <a:r>
              <a:rPr b="1" lang="el"/>
              <a:t>The app has a visible window, such as an activity in the foreground.</a:t>
            </a:r>
            <a:endParaRPr b="1"/>
          </a:p>
          <a:p>
            <a:pPr indent="-317500" lvl="0" marL="457200" rtl="0" algn="l">
              <a:lnSpc>
                <a:spcPct val="115000"/>
              </a:lnSpc>
              <a:spcBef>
                <a:spcPts val="0"/>
              </a:spcBef>
              <a:spcAft>
                <a:spcPts val="0"/>
              </a:spcAft>
              <a:buSzPts val="1400"/>
              <a:buChar char="-"/>
            </a:pPr>
            <a:r>
              <a:rPr lang="el"/>
              <a:t>The app has an activity in the back stack of the foreground task.</a:t>
            </a:r>
            <a:endParaRPr/>
          </a:p>
          <a:p>
            <a:pPr indent="-317500" lvl="0" marL="457200" rtl="0" algn="l">
              <a:lnSpc>
                <a:spcPct val="115000"/>
              </a:lnSpc>
              <a:spcBef>
                <a:spcPts val="0"/>
              </a:spcBef>
              <a:spcAft>
                <a:spcPts val="0"/>
              </a:spcAft>
              <a:buSzPts val="1400"/>
              <a:buChar char="-"/>
            </a:pPr>
            <a:r>
              <a:rPr lang="el"/>
              <a:t>The app has an activity in the back stack of an existing task on the Recents screen.</a:t>
            </a:r>
            <a:endParaRPr/>
          </a:p>
          <a:p>
            <a:pPr indent="0" lvl="0" marL="0" rtl="0" algn="l">
              <a:spcBef>
                <a:spcPts val="0"/>
              </a:spcBef>
              <a:spcAft>
                <a:spcPts val="0"/>
              </a:spcAft>
              <a:buNone/>
            </a:pPr>
            <a:r>
              <a:t/>
            </a:r>
            <a:endParaRPr/>
          </a:p>
        </p:txBody>
      </p:sp>
      <p:pic>
        <p:nvPicPr>
          <p:cNvPr id="125" name="Google Shape;125;p22"/>
          <p:cNvPicPr preferRelativeResize="0"/>
          <p:nvPr/>
        </p:nvPicPr>
        <p:blipFill>
          <a:blip r:embed="rId3">
            <a:alphaModFix/>
          </a:blip>
          <a:stretch>
            <a:fillRect/>
          </a:stretch>
        </p:blipFill>
        <p:spPr>
          <a:xfrm>
            <a:off x="190500" y="2571750"/>
            <a:ext cx="2620351" cy="1418725"/>
          </a:xfrm>
          <a:prstGeom prst="rect">
            <a:avLst/>
          </a:prstGeom>
          <a:noFill/>
          <a:ln>
            <a:noFill/>
          </a:ln>
          <a:effectLst>
            <a:outerShdw blurRad="114300" rotWithShape="0" algn="bl" dir="5400000" dist="114300">
              <a:srgbClr val="000000">
                <a:alpha val="50000"/>
              </a:srgbClr>
            </a:outerShdw>
          </a:effectLst>
        </p:spPr>
      </p:pic>
      <p:pic>
        <p:nvPicPr>
          <p:cNvPr id="126" name="Google Shape;126;p22"/>
          <p:cNvPicPr preferRelativeResize="0"/>
          <p:nvPr/>
        </p:nvPicPr>
        <p:blipFill>
          <a:blip r:embed="rId4">
            <a:alphaModFix/>
          </a:blip>
          <a:stretch>
            <a:fillRect/>
          </a:stretch>
        </p:blipFill>
        <p:spPr>
          <a:xfrm>
            <a:off x="5847325" y="2621887"/>
            <a:ext cx="3135801" cy="1318450"/>
          </a:xfrm>
          <a:prstGeom prst="rect">
            <a:avLst/>
          </a:prstGeom>
          <a:noFill/>
          <a:ln>
            <a:noFill/>
          </a:ln>
          <a:effectLst>
            <a:outerShdw blurRad="114300" rotWithShape="0" algn="bl" dir="5400000" dist="114300">
              <a:srgbClr val="000000">
                <a:alpha val="50000"/>
              </a:srgbClr>
            </a:outerShdw>
          </a:effectLst>
        </p:spPr>
      </p:pic>
      <p:sp>
        <p:nvSpPr>
          <p:cNvPr id="127" name="Google Shape;127;p22"/>
          <p:cNvSpPr txBox="1"/>
          <p:nvPr/>
        </p:nvSpPr>
        <p:spPr>
          <a:xfrm>
            <a:off x="391025" y="4321375"/>
            <a:ext cx="4527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a:t>Can it be invisible ?</a:t>
            </a:r>
            <a:endParaRPr b="1"/>
          </a:p>
          <a:p>
            <a:pPr indent="0" lvl="0" marL="0" rtl="0" algn="l">
              <a:spcBef>
                <a:spcPts val="0"/>
              </a:spcBef>
              <a:spcAft>
                <a:spcPts val="0"/>
              </a:spcAft>
              <a:buNone/>
            </a:pPr>
            <a:r>
              <a:t/>
            </a:r>
            <a:endParaRPr/>
          </a:p>
        </p:txBody>
      </p:sp>
      <p:sp>
        <p:nvSpPr>
          <p:cNvPr id="128" name="Google Shape;128;p22"/>
          <p:cNvSpPr txBox="1"/>
          <p:nvPr/>
        </p:nvSpPr>
        <p:spPr>
          <a:xfrm>
            <a:off x="5983113" y="40907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a:t>btn.setAlpha(0);</a:t>
            </a:r>
            <a:endParaRPr/>
          </a:p>
        </p:txBody>
      </p:sp>
      <p:pic>
        <p:nvPicPr>
          <p:cNvPr id="129" name="Google Shape;129;p22"/>
          <p:cNvPicPr preferRelativeResize="0"/>
          <p:nvPr/>
        </p:nvPicPr>
        <p:blipFill>
          <a:blip r:embed="rId5">
            <a:alphaModFix/>
          </a:blip>
          <a:stretch>
            <a:fillRect/>
          </a:stretch>
        </p:blipFill>
        <p:spPr>
          <a:xfrm>
            <a:off x="2982175" y="2599313"/>
            <a:ext cx="2796875" cy="1363600"/>
          </a:xfrm>
          <a:prstGeom prst="rect">
            <a:avLst/>
          </a:prstGeom>
          <a:noFill/>
          <a:ln>
            <a:noFill/>
          </a:ln>
          <a:effectLst>
            <a:outerShdw blurRad="114300" rotWithShape="0" algn="bl" dir="5400000" dist="114300">
              <a:srgbClr val="000000">
                <a:alpha val="5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133" name="Shape 133"/>
        <p:cNvGrpSpPr/>
        <p:nvPr/>
      </p:nvGrpSpPr>
      <p:grpSpPr>
        <a:xfrm>
          <a:off x="0" y="0"/>
          <a:ext cx="0" cy="0"/>
          <a:chOff x="0" y="0"/>
          <a:chExt cx="0" cy="0"/>
        </a:xfrm>
      </p:grpSpPr>
      <p:sp>
        <p:nvSpPr>
          <p:cNvPr id="134" name="Google Shape;134;p23"/>
          <p:cNvSpPr txBox="1"/>
          <p:nvPr/>
        </p:nvSpPr>
        <p:spPr>
          <a:xfrm>
            <a:off x="0" y="0"/>
            <a:ext cx="6336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FFW Abuse</a:t>
            </a:r>
            <a:endParaRPr b="1" sz="2100">
              <a:solidFill>
                <a:schemeClr val="dk1"/>
              </a:solidFill>
              <a:latin typeface="Impact"/>
              <a:ea typeface="Impact"/>
              <a:cs typeface="Impact"/>
              <a:sym typeface="Impact"/>
            </a:endParaRPr>
          </a:p>
        </p:txBody>
      </p:sp>
      <p:sp>
        <p:nvSpPr>
          <p:cNvPr id="135" name="Google Shape;135;p23"/>
          <p:cNvSpPr txBox="1"/>
          <p:nvPr/>
        </p:nvSpPr>
        <p:spPr>
          <a:xfrm>
            <a:off x="162425" y="507900"/>
            <a:ext cx="78708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2100">
                <a:solidFill>
                  <a:schemeClr val="dk1"/>
                </a:solidFill>
              </a:rPr>
              <a:t>From </a:t>
            </a:r>
            <a:r>
              <a:rPr b="1" lang="el" sz="2100">
                <a:solidFill>
                  <a:schemeClr val="dk1"/>
                </a:solidFill>
              </a:rPr>
              <a:t>Free Floating Windows</a:t>
            </a:r>
            <a:r>
              <a:rPr lang="el" sz="2100">
                <a:solidFill>
                  <a:schemeClr val="dk1"/>
                </a:solidFill>
              </a:rPr>
              <a:t> to </a:t>
            </a:r>
            <a:r>
              <a:rPr b="1" lang="el" sz="2100">
                <a:solidFill>
                  <a:schemeClr val="dk1"/>
                </a:solidFill>
              </a:rPr>
              <a:t>Free Popping Windows</a:t>
            </a:r>
            <a:endParaRPr b="1" sz="2100">
              <a:solidFill>
                <a:schemeClr val="dk1"/>
              </a:solidFill>
            </a:endParaRPr>
          </a:p>
        </p:txBody>
      </p:sp>
      <p:pic>
        <p:nvPicPr>
          <p:cNvPr id="136" name="Google Shape;136;p23"/>
          <p:cNvPicPr preferRelativeResize="0"/>
          <p:nvPr/>
        </p:nvPicPr>
        <p:blipFill>
          <a:blip r:embed="rId3">
            <a:alphaModFix/>
          </a:blip>
          <a:stretch>
            <a:fillRect/>
          </a:stretch>
        </p:blipFill>
        <p:spPr>
          <a:xfrm>
            <a:off x="1766625" y="1159600"/>
            <a:ext cx="1792700" cy="3230726"/>
          </a:xfrm>
          <a:prstGeom prst="rect">
            <a:avLst/>
          </a:prstGeom>
          <a:noFill/>
          <a:ln>
            <a:noFill/>
          </a:ln>
          <a:effectLst>
            <a:outerShdw blurRad="114300" rotWithShape="0" algn="bl" dir="5400000" dist="114300">
              <a:srgbClr val="000000">
                <a:alpha val="50000"/>
              </a:srgbClr>
            </a:outerShdw>
          </a:effectLst>
        </p:spPr>
      </p:pic>
      <p:pic>
        <p:nvPicPr>
          <p:cNvPr id="137" name="Google Shape;137;p23"/>
          <p:cNvPicPr preferRelativeResize="0"/>
          <p:nvPr/>
        </p:nvPicPr>
        <p:blipFill>
          <a:blip r:embed="rId4">
            <a:alphaModFix/>
          </a:blip>
          <a:stretch>
            <a:fillRect/>
          </a:stretch>
        </p:blipFill>
        <p:spPr>
          <a:xfrm>
            <a:off x="4985550" y="1159600"/>
            <a:ext cx="1746348" cy="3230724"/>
          </a:xfrm>
          <a:prstGeom prst="rect">
            <a:avLst/>
          </a:prstGeom>
          <a:noFill/>
          <a:ln>
            <a:noFill/>
          </a:ln>
          <a:effectLst>
            <a:outerShdw blurRad="114300" rotWithShape="0" algn="bl" dir="5400000" dist="114300">
              <a:srgbClr val="000000">
                <a:alpha val="50000"/>
              </a:srgbClr>
            </a:outerShdw>
          </a:effectLst>
        </p:spPr>
      </p:pic>
      <p:sp>
        <p:nvSpPr>
          <p:cNvPr id="138" name="Google Shape;138;p23"/>
          <p:cNvSpPr txBox="1"/>
          <p:nvPr/>
        </p:nvSpPr>
        <p:spPr>
          <a:xfrm>
            <a:off x="1975175" y="4602075"/>
            <a:ext cx="12231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l"/>
              <a:t>SPAM</a:t>
            </a:r>
            <a:endParaRPr b="1"/>
          </a:p>
        </p:txBody>
      </p:sp>
      <p:sp>
        <p:nvSpPr>
          <p:cNvPr id="139" name="Google Shape;139;p23"/>
          <p:cNvSpPr txBox="1"/>
          <p:nvPr/>
        </p:nvSpPr>
        <p:spPr>
          <a:xfrm>
            <a:off x="4985550" y="4521875"/>
            <a:ext cx="20835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l"/>
              <a:t>Ransomware</a:t>
            </a:r>
            <a:endParaRPr b="1"/>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143" name="Shape 143"/>
        <p:cNvGrpSpPr/>
        <p:nvPr/>
      </p:nvGrpSpPr>
      <p:grpSpPr>
        <a:xfrm>
          <a:off x="0" y="0"/>
          <a:ext cx="0" cy="0"/>
          <a:chOff x="0" y="0"/>
          <a:chExt cx="0" cy="0"/>
        </a:xfrm>
      </p:grpSpPr>
      <p:sp>
        <p:nvSpPr>
          <p:cNvPr id="144" name="Google Shape;144;p24"/>
          <p:cNvSpPr txBox="1"/>
          <p:nvPr/>
        </p:nvSpPr>
        <p:spPr>
          <a:xfrm>
            <a:off x="0" y="0"/>
            <a:ext cx="6336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FFW Abuse, TapJacking </a:t>
            </a:r>
            <a:endParaRPr b="1" sz="2100">
              <a:solidFill>
                <a:schemeClr val="dk1"/>
              </a:solidFill>
              <a:latin typeface="Impact"/>
              <a:ea typeface="Impact"/>
              <a:cs typeface="Impact"/>
              <a:sym typeface="Impact"/>
            </a:endParaRPr>
          </a:p>
        </p:txBody>
      </p:sp>
      <p:sp>
        <p:nvSpPr>
          <p:cNvPr id="145" name="Google Shape;145;p24"/>
          <p:cNvSpPr txBox="1"/>
          <p:nvPr/>
        </p:nvSpPr>
        <p:spPr>
          <a:xfrm>
            <a:off x="235525" y="741950"/>
            <a:ext cx="7730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a:solidFill>
                  <a:schemeClr val="dk1"/>
                </a:solidFill>
              </a:rPr>
              <a:t>Creating more than a simple View...</a:t>
            </a:r>
            <a:endParaRPr/>
          </a:p>
          <a:p>
            <a:pPr indent="0" lvl="0" marL="0" rtl="0" algn="l">
              <a:lnSpc>
                <a:spcPct val="115000"/>
              </a:lnSpc>
              <a:spcBef>
                <a:spcPts val="0"/>
              </a:spcBef>
              <a:spcAft>
                <a:spcPts val="0"/>
              </a:spcAft>
              <a:buNone/>
            </a:pPr>
            <a:r>
              <a:t/>
            </a:r>
            <a:endParaRPr/>
          </a:p>
        </p:txBody>
      </p:sp>
      <p:sp>
        <p:nvSpPr>
          <p:cNvPr id="146" name="Google Shape;146;p24"/>
          <p:cNvSpPr txBox="1"/>
          <p:nvPr/>
        </p:nvSpPr>
        <p:spPr>
          <a:xfrm>
            <a:off x="235525" y="1357550"/>
            <a:ext cx="7434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l"/>
              <a:t>A</a:t>
            </a:r>
            <a:r>
              <a:rPr lang="el"/>
              <a:t> LayoutInflater instantiates a layout XML file into its corresponding View objects</a:t>
            </a:r>
            <a:endParaRPr/>
          </a:p>
        </p:txBody>
      </p:sp>
      <p:pic>
        <p:nvPicPr>
          <p:cNvPr id="147" name="Google Shape;147;p24"/>
          <p:cNvPicPr preferRelativeResize="0"/>
          <p:nvPr/>
        </p:nvPicPr>
        <p:blipFill>
          <a:blip r:embed="rId3">
            <a:alphaModFix/>
          </a:blip>
          <a:stretch>
            <a:fillRect/>
          </a:stretch>
        </p:blipFill>
        <p:spPr>
          <a:xfrm>
            <a:off x="812125" y="1820488"/>
            <a:ext cx="5416224" cy="1903575"/>
          </a:xfrm>
          <a:prstGeom prst="rect">
            <a:avLst/>
          </a:prstGeom>
          <a:noFill/>
          <a:ln>
            <a:noFill/>
          </a:ln>
          <a:effectLst>
            <a:outerShdw blurRad="114300" rotWithShape="0" algn="bl" dir="5400000" dist="114300">
              <a:srgbClr val="000000">
                <a:alpha val="50000"/>
              </a:srgbClr>
            </a:outerShdw>
          </a:effectLst>
        </p:spPr>
      </p:pic>
      <p:sp>
        <p:nvSpPr>
          <p:cNvPr id="148" name="Google Shape;148;p24"/>
          <p:cNvSpPr txBox="1"/>
          <p:nvPr/>
        </p:nvSpPr>
        <p:spPr>
          <a:xfrm>
            <a:off x="531400" y="3890225"/>
            <a:ext cx="7870800" cy="194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l">
                <a:latin typeface="Courier New"/>
                <a:ea typeface="Courier New"/>
                <a:cs typeface="Courier New"/>
                <a:sym typeface="Courier New"/>
              </a:rPr>
              <a:t>LayoutInflater layoutInflater = getLayoutInflater();</a:t>
            </a:r>
            <a:endParaRPr>
              <a:latin typeface="Courier New"/>
              <a:ea typeface="Courier New"/>
              <a:cs typeface="Courier New"/>
              <a:sym typeface="Courier New"/>
            </a:endParaRPr>
          </a:p>
          <a:p>
            <a:pPr indent="0" lvl="0" marL="0" rtl="0" algn="l">
              <a:spcBef>
                <a:spcPts val="0"/>
              </a:spcBef>
              <a:spcAft>
                <a:spcPts val="0"/>
              </a:spcAft>
              <a:buNone/>
            </a:pPr>
            <a:r>
              <a:rPr lang="el">
                <a:latin typeface="Courier New"/>
                <a:ea typeface="Courier New"/>
                <a:cs typeface="Courier New"/>
                <a:sym typeface="Courier New"/>
              </a:rPr>
              <a:t>View mLayout = layoutInflater.inflate(R.layout.tapjacking_dialog,null);</a:t>
            </a:r>
            <a:endParaRPr>
              <a:latin typeface="Courier New"/>
              <a:ea typeface="Courier New"/>
              <a:cs typeface="Courier New"/>
              <a:sym typeface="Courier New"/>
            </a:endParaRPr>
          </a:p>
          <a:p>
            <a:pPr indent="0" lvl="0" marL="0" rtl="0" algn="l">
              <a:spcBef>
                <a:spcPts val="0"/>
              </a:spcBef>
              <a:spcAft>
                <a:spcPts val="0"/>
              </a:spcAft>
              <a:buNone/>
            </a:pPr>
            <a:r>
              <a:rPr lang="el">
                <a:latin typeface="Courier New"/>
                <a:ea typeface="Courier New"/>
                <a:cs typeface="Courier New"/>
                <a:sym typeface="Courier New"/>
              </a:rPr>
              <a:t>windowManager.addView(mLayout,params);</a:t>
            </a:r>
            <a:endParaRPr>
              <a:latin typeface="Courier New"/>
              <a:ea typeface="Courier New"/>
              <a:cs typeface="Courier New"/>
              <a:sym typeface="Courier New"/>
            </a:endParaRPr>
          </a:p>
          <a:p>
            <a:pPr indent="0" lvl="0" marL="0" rtl="0" algn="l">
              <a:spcBef>
                <a:spcPts val="0"/>
              </a:spcBef>
              <a:spcAft>
                <a:spcPts val="0"/>
              </a:spcAft>
              <a:buNone/>
            </a:pPr>
            <a:r>
              <a:t/>
            </a:r>
            <a:endParaRPr>
              <a:latin typeface="Courier New"/>
              <a:ea typeface="Courier New"/>
              <a:cs typeface="Courier New"/>
              <a:sym typeface="Courier New"/>
            </a:endParaRPr>
          </a:p>
          <a:p>
            <a:pPr indent="0" lvl="0" marL="0" rtl="0" algn="l">
              <a:spcBef>
                <a:spcPts val="0"/>
              </a:spcBef>
              <a:spcAft>
                <a:spcPts val="0"/>
              </a:spcAft>
              <a:buNone/>
            </a:pPr>
            <a:r>
              <a:t/>
            </a:r>
            <a:endParaRPr>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152" name="Shape 152"/>
        <p:cNvGrpSpPr/>
        <p:nvPr/>
      </p:nvGrpSpPr>
      <p:grpSpPr>
        <a:xfrm>
          <a:off x="0" y="0"/>
          <a:ext cx="0" cy="0"/>
          <a:chOff x="0" y="0"/>
          <a:chExt cx="0" cy="0"/>
        </a:xfrm>
      </p:grpSpPr>
      <p:pic>
        <p:nvPicPr>
          <p:cNvPr id="153" name="Google Shape;153;p25"/>
          <p:cNvPicPr preferRelativeResize="0"/>
          <p:nvPr/>
        </p:nvPicPr>
        <p:blipFill>
          <a:blip r:embed="rId3">
            <a:alphaModFix/>
          </a:blip>
          <a:stretch>
            <a:fillRect/>
          </a:stretch>
        </p:blipFill>
        <p:spPr>
          <a:xfrm>
            <a:off x="513350" y="3088051"/>
            <a:ext cx="3561497" cy="1435375"/>
          </a:xfrm>
          <a:prstGeom prst="rect">
            <a:avLst/>
          </a:prstGeom>
          <a:noFill/>
          <a:ln>
            <a:noFill/>
          </a:ln>
          <a:effectLst>
            <a:outerShdw blurRad="114300" rotWithShape="0" algn="bl" dir="5400000" dist="114300">
              <a:srgbClr val="000000">
                <a:alpha val="50000"/>
              </a:srgbClr>
            </a:outerShdw>
          </a:effectLst>
        </p:spPr>
      </p:pic>
      <p:sp>
        <p:nvSpPr>
          <p:cNvPr id="154" name="Google Shape;154;p25"/>
          <p:cNvSpPr txBox="1"/>
          <p:nvPr/>
        </p:nvSpPr>
        <p:spPr>
          <a:xfrm>
            <a:off x="0" y="0"/>
            <a:ext cx="6336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FFW Abuse, TapJacking </a:t>
            </a:r>
            <a:endParaRPr b="1" sz="2100">
              <a:solidFill>
                <a:schemeClr val="dk1"/>
              </a:solidFill>
              <a:latin typeface="Impact"/>
              <a:ea typeface="Impact"/>
              <a:cs typeface="Impact"/>
              <a:sym typeface="Impact"/>
            </a:endParaRPr>
          </a:p>
        </p:txBody>
      </p:sp>
      <p:pic>
        <p:nvPicPr>
          <p:cNvPr id="155" name="Google Shape;155;p25"/>
          <p:cNvPicPr preferRelativeResize="0"/>
          <p:nvPr/>
        </p:nvPicPr>
        <p:blipFill>
          <a:blip r:embed="rId4">
            <a:alphaModFix/>
          </a:blip>
          <a:stretch>
            <a:fillRect/>
          </a:stretch>
        </p:blipFill>
        <p:spPr>
          <a:xfrm>
            <a:off x="222575" y="730475"/>
            <a:ext cx="3349652" cy="1841275"/>
          </a:xfrm>
          <a:prstGeom prst="rect">
            <a:avLst/>
          </a:prstGeom>
          <a:noFill/>
          <a:ln>
            <a:noFill/>
          </a:ln>
          <a:effectLst>
            <a:outerShdw blurRad="114300" rotWithShape="0" algn="bl" dir="5400000" dist="114300">
              <a:srgbClr val="000000">
                <a:alpha val="50000"/>
              </a:srgbClr>
            </a:outerShdw>
          </a:effectLst>
        </p:spPr>
      </p:pic>
      <p:sp>
        <p:nvSpPr>
          <p:cNvPr id="156" name="Google Shape;156;p25"/>
          <p:cNvSpPr txBox="1"/>
          <p:nvPr/>
        </p:nvSpPr>
        <p:spPr>
          <a:xfrm>
            <a:off x="3950350" y="778600"/>
            <a:ext cx="4983000" cy="170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100">
                <a:latin typeface="Courier New"/>
                <a:ea typeface="Courier New"/>
                <a:cs typeface="Courier New"/>
                <a:sym typeface="Courier New"/>
              </a:rPr>
              <a:t>WindowManager windowManager = (WindowManager) getSystemService(WINDOW_SERVICE);</a:t>
            </a:r>
            <a:endParaRPr sz="1100">
              <a:latin typeface="Courier New"/>
              <a:ea typeface="Courier New"/>
              <a:cs typeface="Courier New"/>
              <a:sym typeface="Courier New"/>
            </a:endParaRPr>
          </a:p>
          <a:p>
            <a:pPr indent="0" lvl="0" marL="0" rtl="0" algn="l">
              <a:spcBef>
                <a:spcPts val="0"/>
              </a:spcBef>
              <a:spcAft>
                <a:spcPts val="0"/>
              </a:spcAft>
              <a:buNone/>
            </a:pPr>
            <a:r>
              <a:rPr lang="el" sz="1100">
                <a:latin typeface="Courier New"/>
                <a:ea typeface="Courier New"/>
                <a:cs typeface="Courier New"/>
                <a:sym typeface="Courier New"/>
              </a:rPr>
              <a:t>WindowManager.LayoutParams params = new WindowManager.LayoutParams(1200,1200,</a:t>
            </a:r>
            <a:endParaRPr sz="1100">
              <a:latin typeface="Courier New"/>
              <a:ea typeface="Courier New"/>
              <a:cs typeface="Courier New"/>
              <a:sym typeface="Courier New"/>
            </a:endParaRPr>
          </a:p>
          <a:p>
            <a:pPr indent="0" lvl="0" marL="0" rtl="0" algn="l">
              <a:spcBef>
                <a:spcPts val="0"/>
              </a:spcBef>
              <a:spcAft>
                <a:spcPts val="0"/>
              </a:spcAft>
              <a:buNone/>
            </a:pPr>
            <a:r>
              <a:rPr lang="el" sz="1100">
                <a:latin typeface="Courier New"/>
                <a:ea typeface="Courier New"/>
                <a:cs typeface="Courier New"/>
                <a:sym typeface="Courier New"/>
              </a:rPr>
              <a:t>        WindowManager.LayoutParams.TYPE_APPLICATION_OVERLAY,</a:t>
            </a:r>
            <a:endParaRPr sz="1100">
              <a:latin typeface="Courier New"/>
              <a:ea typeface="Courier New"/>
              <a:cs typeface="Courier New"/>
              <a:sym typeface="Courier New"/>
            </a:endParaRPr>
          </a:p>
          <a:p>
            <a:pPr indent="0" lvl="0" marL="0" rtl="0" algn="l">
              <a:spcBef>
                <a:spcPts val="0"/>
              </a:spcBef>
              <a:spcAft>
                <a:spcPts val="0"/>
              </a:spcAft>
              <a:buNone/>
            </a:pPr>
            <a:r>
              <a:rPr lang="el" sz="1100">
                <a:latin typeface="Courier New"/>
                <a:ea typeface="Courier New"/>
                <a:cs typeface="Courier New"/>
                <a:sym typeface="Courier New"/>
              </a:rPr>
              <a:t>        WindowManager.LayoutParams.FLAG_NOT_TOUCHABLE | WindowManager.LayoutParams.FLAG_NOT_FOCUSABLE,</a:t>
            </a:r>
            <a:endParaRPr sz="1100">
              <a:latin typeface="Courier New"/>
              <a:ea typeface="Courier New"/>
              <a:cs typeface="Courier New"/>
              <a:sym typeface="Courier New"/>
            </a:endParaRPr>
          </a:p>
          <a:p>
            <a:pPr indent="0" lvl="0" marL="0" rtl="0" algn="l">
              <a:spcBef>
                <a:spcPts val="0"/>
              </a:spcBef>
              <a:spcAft>
                <a:spcPts val="0"/>
              </a:spcAft>
              <a:buNone/>
            </a:pPr>
            <a:r>
              <a:rPr lang="el" sz="1100">
                <a:latin typeface="Courier New"/>
                <a:ea typeface="Courier New"/>
                <a:cs typeface="Courier New"/>
                <a:sym typeface="Courier New"/>
              </a:rPr>
              <a:t>        PixelFormat.TRANSPARENT);</a:t>
            </a:r>
            <a:endParaRPr sz="1100">
              <a:latin typeface="Courier New"/>
              <a:ea typeface="Courier New"/>
              <a:cs typeface="Courier New"/>
              <a:sym typeface="Courier New"/>
            </a:endParaRPr>
          </a:p>
        </p:txBody>
      </p:sp>
      <p:cxnSp>
        <p:nvCxnSpPr>
          <p:cNvPr id="157" name="Google Shape;157;p25"/>
          <p:cNvCxnSpPr>
            <a:stCxn id="156" idx="2"/>
          </p:cNvCxnSpPr>
          <p:nvPr/>
        </p:nvCxnSpPr>
        <p:spPr>
          <a:xfrm rot="5400000">
            <a:off x="4314100" y="1862650"/>
            <a:ext cx="1503300" cy="2752200"/>
          </a:xfrm>
          <a:prstGeom prst="bentConnector2">
            <a:avLst/>
          </a:prstGeom>
          <a:noFill/>
          <a:ln cap="flat" cmpd="sng" w="9525">
            <a:solidFill>
              <a:schemeClr val="dk2"/>
            </a:solidFill>
            <a:prstDash val="solid"/>
            <a:round/>
            <a:headEnd len="med" w="med" type="none"/>
            <a:tailEnd len="med" w="med" type="triangle"/>
          </a:ln>
        </p:spPr>
      </p:cxnSp>
      <p:sp>
        <p:nvSpPr>
          <p:cNvPr id="158" name="Google Shape;158;p25"/>
          <p:cNvSpPr txBox="1"/>
          <p:nvPr/>
        </p:nvSpPr>
        <p:spPr>
          <a:xfrm>
            <a:off x="6868025" y="2715400"/>
            <a:ext cx="19851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a:t>Click through:</a:t>
            </a:r>
            <a:endParaRPr b="1"/>
          </a:p>
          <a:p>
            <a:pPr indent="0" lvl="0" marL="0" rtl="0" algn="l">
              <a:spcBef>
                <a:spcPts val="0"/>
              </a:spcBef>
              <a:spcAft>
                <a:spcPts val="0"/>
              </a:spcAft>
              <a:buNone/>
            </a:pPr>
            <a:r>
              <a:t/>
            </a:r>
            <a:endParaRPr/>
          </a:p>
          <a:p>
            <a:pPr indent="0" lvl="0" marL="0" rtl="0" algn="l">
              <a:spcBef>
                <a:spcPts val="0"/>
              </a:spcBef>
              <a:spcAft>
                <a:spcPts val="0"/>
              </a:spcAft>
              <a:buNone/>
            </a:pPr>
            <a:r>
              <a:rPr lang="el"/>
              <a:t>Send touches to the window behind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162" name="Shape 162"/>
        <p:cNvGrpSpPr/>
        <p:nvPr/>
      </p:nvGrpSpPr>
      <p:grpSpPr>
        <a:xfrm>
          <a:off x="0" y="0"/>
          <a:ext cx="0" cy="0"/>
          <a:chOff x="0" y="0"/>
          <a:chExt cx="0" cy="0"/>
        </a:xfrm>
      </p:grpSpPr>
      <p:sp>
        <p:nvSpPr>
          <p:cNvPr id="163" name="Google Shape;163;p26"/>
          <p:cNvSpPr txBox="1"/>
          <p:nvPr/>
        </p:nvSpPr>
        <p:spPr>
          <a:xfrm>
            <a:off x="0" y="0"/>
            <a:ext cx="6336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Picture In Picture </a:t>
            </a:r>
            <a:endParaRPr b="1" sz="2100">
              <a:solidFill>
                <a:schemeClr val="dk1"/>
              </a:solidFill>
              <a:latin typeface="Impact"/>
              <a:ea typeface="Impact"/>
              <a:cs typeface="Impact"/>
              <a:sym typeface="Impact"/>
            </a:endParaRPr>
          </a:p>
        </p:txBody>
      </p:sp>
      <p:pic>
        <p:nvPicPr>
          <p:cNvPr id="164" name="Google Shape;164;p26"/>
          <p:cNvPicPr preferRelativeResize="0"/>
          <p:nvPr/>
        </p:nvPicPr>
        <p:blipFill>
          <a:blip r:embed="rId3">
            <a:alphaModFix/>
          </a:blip>
          <a:stretch>
            <a:fillRect/>
          </a:stretch>
        </p:blipFill>
        <p:spPr>
          <a:xfrm>
            <a:off x="706349" y="2080650"/>
            <a:ext cx="3386400" cy="1693200"/>
          </a:xfrm>
          <a:prstGeom prst="rect">
            <a:avLst/>
          </a:prstGeom>
          <a:noFill/>
          <a:ln>
            <a:noFill/>
          </a:ln>
          <a:effectLst>
            <a:outerShdw blurRad="114300" rotWithShape="0" algn="bl" dir="5400000" dist="114300">
              <a:srgbClr val="000000">
                <a:alpha val="50000"/>
              </a:srgbClr>
            </a:outerShdw>
          </a:effectLst>
        </p:spPr>
      </p:pic>
      <p:sp>
        <p:nvSpPr>
          <p:cNvPr id="165" name="Google Shape;165;p26"/>
          <p:cNvSpPr txBox="1"/>
          <p:nvPr/>
        </p:nvSpPr>
        <p:spPr>
          <a:xfrm>
            <a:off x="235625" y="670500"/>
            <a:ext cx="8166300" cy="831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l"/>
              <a:t>Definition</a:t>
            </a:r>
            <a:r>
              <a:rPr lang="el"/>
              <a:t>: </a:t>
            </a:r>
            <a:r>
              <a:rPr lang="el"/>
              <a:t>PiP is a special type of multi-window mode mostly used for video playback. It lets the user watch a video in a small window pinned to a corner of the screen while navigating between apps or browsing content on the main screen.</a:t>
            </a:r>
            <a:endParaRPr/>
          </a:p>
        </p:txBody>
      </p:sp>
      <p:sp>
        <p:nvSpPr>
          <p:cNvPr id="166" name="Google Shape;166;p26"/>
          <p:cNvSpPr txBox="1"/>
          <p:nvPr/>
        </p:nvSpPr>
        <p:spPr>
          <a:xfrm>
            <a:off x="5033200" y="2035325"/>
            <a:ext cx="3386400" cy="160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a:t>Popular Applications that use PiP:</a:t>
            </a:r>
            <a:endParaRPr b="1"/>
          </a:p>
          <a:p>
            <a:pPr indent="0" lvl="0" marL="0" rtl="0" algn="l">
              <a:lnSpc>
                <a:spcPct val="115000"/>
              </a:lnSpc>
              <a:spcBef>
                <a:spcPts val="0"/>
              </a:spcBef>
              <a:spcAft>
                <a:spcPts val="0"/>
              </a:spcAft>
              <a:buNone/>
            </a:pPr>
            <a:r>
              <a:t/>
            </a:r>
            <a:endParaRPr/>
          </a:p>
          <a:p>
            <a:pPr indent="-317500" lvl="0" marL="457200" rtl="0" algn="l">
              <a:lnSpc>
                <a:spcPct val="115000"/>
              </a:lnSpc>
              <a:spcBef>
                <a:spcPts val="0"/>
              </a:spcBef>
              <a:spcAft>
                <a:spcPts val="0"/>
              </a:spcAft>
              <a:buSzPts val="1400"/>
              <a:buChar char="-"/>
            </a:pPr>
            <a:r>
              <a:rPr lang="el"/>
              <a:t>YouTube</a:t>
            </a:r>
            <a:endParaRPr/>
          </a:p>
          <a:p>
            <a:pPr indent="-317500" lvl="0" marL="457200" rtl="0" algn="l">
              <a:lnSpc>
                <a:spcPct val="115000"/>
              </a:lnSpc>
              <a:spcBef>
                <a:spcPts val="0"/>
              </a:spcBef>
              <a:spcAft>
                <a:spcPts val="0"/>
              </a:spcAft>
              <a:buSzPts val="1400"/>
              <a:buChar char="-"/>
            </a:pPr>
            <a:r>
              <a:rPr lang="el"/>
              <a:t>Google Maps</a:t>
            </a:r>
            <a:endParaRPr/>
          </a:p>
          <a:p>
            <a:pPr indent="-317500" lvl="0" marL="457200" rtl="0" algn="l">
              <a:lnSpc>
                <a:spcPct val="115000"/>
              </a:lnSpc>
              <a:spcBef>
                <a:spcPts val="0"/>
              </a:spcBef>
              <a:spcAft>
                <a:spcPts val="0"/>
              </a:spcAft>
              <a:buSzPts val="1400"/>
              <a:buChar char="-"/>
            </a:pPr>
            <a:r>
              <a:rPr lang="el"/>
              <a:t>Facebook Messenger</a:t>
            </a:r>
            <a:endParaRPr/>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170" name="Shape 170"/>
        <p:cNvGrpSpPr/>
        <p:nvPr/>
      </p:nvGrpSpPr>
      <p:grpSpPr>
        <a:xfrm>
          <a:off x="0" y="0"/>
          <a:ext cx="0" cy="0"/>
          <a:chOff x="0" y="0"/>
          <a:chExt cx="0" cy="0"/>
        </a:xfrm>
      </p:grpSpPr>
      <p:sp>
        <p:nvSpPr>
          <p:cNvPr id="171" name="Google Shape;171;p27"/>
          <p:cNvSpPr txBox="1"/>
          <p:nvPr/>
        </p:nvSpPr>
        <p:spPr>
          <a:xfrm>
            <a:off x="0" y="0"/>
            <a:ext cx="6336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Picture In Picture - Implementation</a:t>
            </a:r>
            <a:endParaRPr b="1" sz="2100">
              <a:solidFill>
                <a:schemeClr val="dk1"/>
              </a:solidFill>
              <a:latin typeface="Impact"/>
              <a:ea typeface="Impact"/>
              <a:cs typeface="Impact"/>
              <a:sym typeface="Impact"/>
            </a:endParaRPr>
          </a:p>
        </p:txBody>
      </p:sp>
      <p:sp>
        <p:nvSpPr>
          <p:cNvPr id="172" name="Google Shape;172;p27"/>
          <p:cNvSpPr txBox="1"/>
          <p:nvPr/>
        </p:nvSpPr>
        <p:spPr>
          <a:xfrm>
            <a:off x="140375" y="55145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a:t>No special permissions !!</a:t>
            </a:r>
            <a:endParaRPr b="1"/>
          </a:p>
          <a:p>
            <a:pPr indent="0" lvl="0" marL="0" rtl="0" algn="l">
              <a:spcBef>
                <a:spcPts val="0"/>
              </a:spcBef>
              <a:spcAft>
                <a:spcPts val="0"/>
              </a:spcAft>
              <a:buNone/>
            </a:pPr>
            <a:r>
              <a:t/>
            </a:r>
            <a:endParaRPr/>
          </a:p>
        </p:txBody>
      </p:sp>
      <p:sp>
        <p:nvSpPr>
          <p:cNvPr id="173" name="Google Shape;173;p27"/>
          <p:cNvSpPr txBox="1"/>
          <p:nvPr/>
        </p:nvSpPr>
        <p:spPr>
          <a:xfrm>
            <a:off x="140375" y="1210600"/>
            <a:ext cx="7329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a:latin typeface="Courier New"/>
                <a:ea typeface="Courier New"/>
                <a:cs typeface="Courier New"/>
                <a:sym typeface="Courier New"/>
              </a:rPr>
              <a:t>&lt;activity android:name="VideoActivity"</a:t>
            </a:r>
            <a:endParaRPr>
              <a:latin typeface="Courier New"/>
              <a:ea typeface="Courier New"/>
              <a:cs typeface="Courier New"/>
              <a:sym typeface="Courier New"/>
            </a:endParaRPr>
          </a:p>
          <a:p>
            <a:pPr indent="0" lvl="0" marL="0" rtl="0" algn="l">
              <a:spcBef>
                <a:spcPts val="0"/>
              </a:spcBef>
              <a:spcAft>
                <a:spcPts val="0"/>
              </a:spcAft>
              <a:buNone/>
            </a:pPr>
            <a:r>
              <a:rPr lang="el">
                <a:latin typeface="Courier New"/>
                <a:ea typeface="Courier New"/>
                <a:cs typeface="Courier New"/>
                <a:sym typeface="Courier New"/>
              </a:rPr>
              <a:t>    </a:t>
            </a:r>
            <a:r>
              <a:rPr b="1" lang="el">
                <a:latin typeface="Courier New"/>
                <a:ea typeface="Courier New"/>
                <a:cs typeface="Courier New"/>
                <a:sym typeface="Courier New"/>
              </a:rPr>
              <a:t>android:supportsPictureInPicture="true"</a:t>
            </a:r>
            <a:endParaRPr b="1">
              <a:latin typeface="Courier New"/>
              <a:ea typeface="Courier New"/>
              <a:cs typeface="Courier New"/>
              <a:sym typeface="Courier New"/>
            </a:endParaRPr>
          </a:p>
          <a:p>
            <a:pPr indent="0" lvl="0" marL="0" rtl="0" algn="l">
              <a:spcBef>
                <a:spcPts val="0"/>
              </a:spcBef>
              <a:spcAft>
                <a:spcPts val="0"/>
              </a:spcAft>
              <a:buNone/>
            </a:pPr>
            <a:r>
              <a:rPr lang="el">
                <a:latin typeface="Courier New"/>
                <a:ea typeface="Courier New"/>
                <a:cs typeface="Courier New"/>
                <a:sym typeface="Courier New"/>
              </a:rPr>
              <a:t>    android:configChanges=</a:t>
            </a:r>
            <a:endParaRPr>
              <a:latin typeface="Courier New"/>
              <a:ea typeface="Courier New"/>
              <a:cs typeface="Courier New"/>
              <a:sym typeface="Courier New"/>
            </a:endParaRPr>
          </a:p>
          <a:p>
            <a:pPr indent="0" lvl="0" marL="0" rtl="0" algn="l">
              <a:spcBef>
                <a:spcPts val="0"/>
              </a:spcBef>
              <a:spcAft>
                <a:spcPts val="0"/>
              </a:spcAft>
              <a:buNone/>
            </a:pPr>
            <a:r>
              <a:rPr lang="el">
                <a:latin typeface="Courier New"/>
                <a:ea typeface="Courier New"/>
                <a:cs typeface="Courier New"/>
                <a:sym typeface="Courier New"/>
              </a:rPr>
              <a:t>        "screenSize|smallestScreenSize|screenLayout|orientation"</a:t>
            </a:r>
            <a:endParaRPr>
              <a:latin typeface="Courier New"/>
              <a:ea typeface="Courier New"/>
              <a:cs typeface="Courier New"/>
              <a:sym typeface="Courier New"/>
            </a:endParaRPr>
          </a:p>
        </p:txBody>
      </p:sp>
      <p:sp>
        <p:nvSpPr>
          <p:cNvPr id="174" name="Google Shape;174;p27"/>
          <p:cNvSpPr txBox="1"/>
          <p:nvPr/>
        </p:nvSpPr>
        <p:spPr>
          <a:xfrm>
            <a:off x="736925" y="3051975"/>
            <a:ext cx="61362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a:latin typeface="Courier New"/>
                <a:ea typeface="Courier New"/>
                <a:cs typeface="Courier New"/>
                <a:sym typeface="Courier New"/>
              </a:rPr>
              <a:t>public void onActionClicked(Action action) {</a:t>
            </a:r>
            <a:endParaRPr>
              <a:latin typeface="Courier New"/>
              <a:ea typeface="Courier New"/>
              <a:cs typeface="Courier New"/>
              <a:sym typeface="Courier New"/>
            </a:endParaRPr>
          </a:p>
          <a:p>
            <a:pPr indent="0" lvl="0" marL="0" rtl="0" algn="l">
              <a:spcBef>
                <a:spcPts val="0"/>
              </a:spcBef>
              <a:spcAft>
                <a:spcPts val="0"/>
              </a:spcAft>
              <a:buNone/>
            </a:pPr>
            <a:r>
              <a:rPr lang="el">
                <a:latin typeface="Courier New"/>
                <a:ea typeface="Courier New"/>
                <a:cs typeface="Courier New"/>
                <a:sym typeface="Courier New"/>
              </a:rPr>
              <a:t>    if (action.getId() == R.id.lb_control_picture_in_picture) {</a:t>
            </a:r>
            <a:endParaRPr>
              <a:latin typeface="Courier New"/>
              <a:ea typeface="Courier New"/>
              <a:cs typeface="Courier New"/>
              <a:sym typeface="Courier New"/>
            </a:endParaRPr>
          </a:p>
          <a:p>
            <a:pPr indent="0" lvl="0" marL="0" rtl="0" algn="l">
              <a:spcBef>
                <a:spcPts val="0"/>
              </a:spcBef>
              <a:spcAft>
                <a:spcPts val="0"/>
              </a:spcAft>
              <a:buNone/>
            </a:pPr>
            <a:r>
              <a:rPr lang="el">
                <a:latin typeface="Courier New"/>
                <a:ea typeface="Courier New"/>
                <a:cs typeface="Courier New"/>
                <a:sym typeface="Courier New"/>
              </a:rPr>
              <a:t>        getActivity().</a:t>
            </a:r>
            <a:r>
              <a:rPr b="1" lang="el">
                <a:latin typeface="Courier New"/>
                <a:ea typeface="Courier New"/>
                <a:cs typeface="Courier New"/>
                <a:sym typeface="Courier New"/>
              </a:rPr>
              <a:t>enterPictureInPictureMode</a:t>
            </a:r>
            <a:r>
              <a:rPr lang="el">
                <a:latin typeface="Courier New"/>
                <a:ea typeface="Courier New"/>
                <a:cs typeface="Courier New"/>
                <a:sym typeface="Courier New"/>
              </a:rPr>
              <a:t>();</a:t>
            </a:r>
            <a:endParaRPr>
              <a:latin typeface="Courier New"/>
              <a:ea typeface="Courier New"/>
              <a:cs typeface="Courier New"/>
              <a:sym typeface="Courier New"/>
            </a:endParaRPr>
          </a:p>
          <a:p>
            <a:pPr indent="0" lvl="0" marL="0" rtl="0" algn="l">
              <a:spcBef>
                <a:spcPts val="0"/>
              </a:spcBef>
              <a:spcAft>
                <a:spcPts val="0"/>
              </a:spcAft>
              <a:buNone/>
            </a:pPr>
            <a:r>
              <a:rPr lang="el">
                <a:latin typeface="Courier New"/>
                <a:ea typeface="Courier New"/>
                <a:cs typeface="Courier New"/>
                <a:sym typeface="Courier New"/>
              </a:rPr>
              <a:t>        return;</a:t>
            </a:r>
            <a:endParaRPr>
              <a:latin typeface="Courier New"/>
              <a:ea typeface="Courier New"/>
              <a:cs typeface="Courier New"/>
              <a:sym typeface="Courier New"/>
            </a:endParaRPr>
          </a:p>
          <a:p>
            <a:pPr indent="0" lvl="0" marL="0" rtl="0" algn="l">
              <a:spcBef>
                <a:spcPts val="0"/>
              </a:spcBef>
              <a:spcAft>
                <a:spcPts val="0"/>
              </a:spcAft>
              <a:buNone/>
            </a:pPr>
            <a:r>
              <a:rPr lang="el">
                <a:latin typeface="Courier New"/>
                <a:ea typeface="Courier New"/>
                <a:cs typeface="Courier New"/>
                <a:sym typeface="Courier New"/>
              </a:rPr>
              <a:t>    }</a:t>
            </a:r>
            <a:endParaRPr>
              <a:latin typeface="Courier New"/>
              <a:ea typeface="Courier New"/>
              <a:cs typeface="Courier New"/>
              <a:sym typeface="Courier New"/>
            </a:endParaRPr>
          </a:p>
          <a:p>
            <a:pPr indent="0" lvl="0" marL="0" rtl="0" algn="l">
              <a:spcBef>
                <a:spcPts val="0"/>
              </a:spcBef>
              <a:spcAft>
                <a:spcPts val="0"/>
              </a:spcAft>
              <a:buNone/>
            </a:pPr>
            <a:r>
              <a:rPr lang="el">
                <a:latin typeface="Courier New"/>
                <a:ea typeface="Courier New"/>
                <a:cs typeface="Courier New"/>
                <a:sym typeface="Courier New"/>
              </a:rPr>
              <a:t>    ...</a:t>
            </a:r>
            <a:endParaRPr>
              <a:latin typeface="Courier New"/>
              <a:ea typeface="Courier New"/>
              <a:cs typeface="Courier New"/>
              <a:sym typeface="Courier New"/>
            </a:endParaRPr>
          </a:p>
          <a:p>
            <a:pPr indent="0" lvl="0" marL="0" rtl="0" algn="l">
              <a:spcBef>
                <a:spcPts val="0"/>
              </a:spcBef>
              <a:spcAft>
                <a:spcPts val="0"/>
              </a:spcAft>
              <a:buNone/>
            </a:pPr>
            <a:r>
              <a:rPr lang="el">
                <a:latin typeface="Courier New"/>
                <a:ea typeface="Courier New"/>
                <a:cs typeface="Courier New"/>
                <a:sym typeface="Courier New"/>
              </a:rPr>
              <a:t>}</a:t>
            </a:r>
            <a:endParaRPr>
              <a:latin typeface="Courier New"/>
              <a:ea typeface="Courier New"/>
              <a:cs typeface="Courier New"/>
              <a:sym typeface="Courier New"/>
            </a:endParaRPr>
          </a:p>
        </p:txBody>
      </p:sp>
      <p:sp>
        <p:nvSpPr>
          <p:cNvPr id="175" name="Google Shape;175;p27"/>
          <p:cNvSpPr txBox="1"/>
          <p:nvPr/>
        </p:nvSpPr>
        <p:spPr>
          <a:xfrm>
            <a:off x="6065925" y="541425"/>
            <a:ext cx="22860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l"/>
              <a:t>Add the specific entry in the AndroidManifest</a:t>
            </a:r>
            <a:endParaRPr/>
          </a:p>
        </p:txBody>
      </p:sp>
      <p:cxnSp>
        <p:nvCxnSpPr>
          <p:cNvPr id="176" name="Google Shape;176;p27"/>
          <p:cNvCxnSpPr>
            <a:stCxn id="175" idx="1"/>
          </p:cNvCxnSpPr>
          <p:nvPr/>
        </p:nvCxnSpPr>
        <p:spPr>
          <a:xfrm flipH="1">
            <a:off x="4932825" y="865425"/>
            <a:ext cx="1133100" cy="638400"/>
          </a:xfrm>
          <a:prstGeom prst="straightConnector1">
            <a:avLst/>
          </a:prstGeom>
          <a:noFill/>
          <a:ln cap="flat" cmpd="sng" w="9525">
            <a:solidFill>
              <a:schemeClr val="dk2"/>
            </a:solidFill>
            <a:prstDash val="solid"/>
            <a:round/>
            <a:headEnd len="med" w="med" type="none"/>
            <a:tailEnd len="med" w="med" type="triangle"/>
          </a:ln>
        </p:spPr>
      </p:cxnSp>
      <p:sp>
        <p:nvSpPr>
          <p:cNvPr id="177" name="Google Shape;177;p27"/>
          <p:cNvSpPr txBox="1"/>
          <p:nvPr/>
        </p:nvSpPr>
        <p:spPr>
          <a:xfrm>
            <a:off x="5955675" y="2372913"/>
            <a:ext cx="25065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l"/>
              <a:t>Call the enterPictureInPictureMode</a:t>
            </a:r>
            <a:endParaRPr/>
          </a:p>
        </p:txBody>
      </p:sp>
      <p:cxnSp>
        <p:nvCxnSpPr>
          <p:cNvPr id="178" name="Google Shape;178;p27"/>
          <p:cNvCxnSpPr>
            <a:stCxn id="177" idx="1"/>
          </p:cNvCxnSpPr>
          <p:nvPr/>
        </p:nvCxnSpPr>
        <p:spPr>
          <a:xfrm flipH="1">
            <a:off x="5514375" y="2696913"/>
            <a:ext cx="441300" cy="10230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182" name="Shape 182"/>
        <p:cNvGrpSpPr/>
        <p:nvPr/>
      </p:nvGrpSpPr>
      <p:grpSpPr>
        <a:xfrm>
          <a:off x="0" y="0"/>
          <a:ext cx="0" cy="0"/>
          <a:chOff x="0" y="0"/>
          <a:chExt cx="0" cy="0"/>
        </a:xfrm>
      </p:grpSpPr>
      <p:sp>
        <p:nvSpPr>
          <p:cNvPr id="183" name="Google Shape;183;p28"/>
          <p:cNvSpPr txBox="1"/>
          <p:nvPr/>
        </p:nvSpPr>
        <p:spPr>
          <a:xfrm>
            <a:off x="0" y="0"/>
            <a:ext cx="6336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Picture In Picture </a:t>
            </a:r>
            <a:endParaRPr b="1" sz="2100">
              <a:solidFill>
                <a:schemeClr val="dk1"/>
              </a:solidFill>
              <a:latin typeface="Impact"/>
              <a:ea typeface="Impact"/>
              <a:cs typeface="Impact"/>
              <a:sym typeface="Impact"/>
            </a:endParaRPr>
          </a:p>
        </p:txBody>
      </p:sp>
      <p:sp>
        <p:nvSpPr>
          <p:cNvPr id="184" name="Google Shape;184;p28"/>
          <p:cNvSpPr txBox="1"/>
          <p:nvPr/>
        </p:nvSpPr>
        <p:spPr>
          <a:xfrm>
            <a:off x="235625" y="670500"/>
            <a:ext cx="8166300" cy="1574700"/>
          </a:xfrm>
          <a:prstGeom prst="rect">
            <a:avLst/>
          </a:prstGeom>
          <a:noFill/>
          <a:ln>
            <a:noFill/>
          </a:ln>
        </p:spPr>
        <p:txBody>
          <a:bodyPr anchorCtr="0" anchor="t" bIns="91425" lIns="91425" spcFirstLastPara="1" rIns="91425" wrap="square" tIns="91425">
            <a:spAutoFit/>
          </a:bodyPr>
          <a:lstStyle/>
          <a:p>
            <a:pPr indent="-317500" lvl="0" marL="457200" rtl="0" algn="just">
              <a:spcBef>
                <a:spcPts val="0"/>
              </a:spcBef>
              <a:spcAft>
                <a:spcPts val="0"/>
              </a:spcAft>
              <a:buSzPts val="1400"/>
              <a:buChar char="-"/>
            </a:pPr>
            <a:r>
              <a:rPr lang="el"/>
              <a:t>Applications in PiP mode maintain their foreground state</a:t>
            </a:r>
            <a:endParaRPr/>
          </a:p>
          <a:p>
            <a:pPr indent="0" lvl="0" marL="457200" rtl="0" algn="just">
              <a:spcBef>
                <a:spcPts val="0"/>
              </a:spcBef>
              <a:spcAft>
                <a:spcPts val="0"/>
              </a:spcAft>
              <a:buNone/>
            </a:pPr>
            <a:r>
              <a:t/>
            </a:r>
            <a:endParaRPr/>
          </a:p>
          <a:p>
            <a:pPr indent="-317500" lvl="0" marL="457200" rtl="0" algn="just">
              <a:lnSpc>
                <a:spcPct val="115000"/>
              </a:lnSpc>
              <a:spcBef>
                <a:spcPts val="0"/>
              </a:spcBef>
              <a:spcAft>
                <a:spcPts val="0"/>
              </a:spcAft>
              <a:buSzPts val="1400"/>
              <a:buChar char="-"/>
            </a:pPr>
            <a:r>
              <a:rPr lang="el"/>
              <a:t>A PiP window is enclosed in a shadowed frame, which is a fact that renders it visible to the user even if the activity has been set up to be transparent. </a:t>
            </a:r>
            <a:endParaRPr/>
          </a:p>
          <a:p>
            <a:pPr indent="0" lvl="0" marL="457200" rtl="0" algn="just">
              <a:lnSpc>
                <a:spcPct val="115000"/>
              </a:lnSpc>
              <a:spcBef>
                <a:spcPts val="0"/>
              </a:spcBef>
              <a:spcAft>
                <a:spcPts val="0"/>
              </a:spcAft>
              <a:buNone/>
            </a:pPr>
            <a:r>
              <a:t/>
            </a:r>
            <a:endParaRPr/>
          </a:p>
          <a:p>
            <a:pPr indent="-317500" lvl="0" marL="457200" rtl="0" algn="just">
              <a:lnSpc>
                <a:spcPct val="115000"/>
              </a:lnSpc>
              <a:spcBef>
                <a:spcPts val="0"/>
              </a:spcBef>
              <a:spcAft>
                <a:spcPts val="0"/>
              </a:spcAft>
              <a:buSzPts val="1400"/>
              <a:buChar char="-"/>
            </a:pPr>
            <a:r>
              <a:rPr lang="el"/>
              <a:t>No size restrictions though as it can be arbitrary small or large</a:t>
            </a:r>
            <a:endParaRPr/>
          </a:p>
        </p:txBody>
      </p:sp>
      <p:pic>
        <p:nvPicPr>
          <p:cNvPr id="185" name="Google Shape;185;p28"/>
          <p:cNvPicPr preferRelativeResize="0"/>
          <p:nvPr/>
        </p:nvPicPr>
        <p:blipFill>
          <a:blip r:embed="rId3">
            <a:alphaModFix/>
          </a:blip>
          <a:stretch>
            <a:fillRect/>
          </a:stretch>
        </p:blipFill>
        <p:spPr>
          <a:xfrm>
            <a:off x="473250" y="2627048"/>
            <a:ext cx="3487149" cy="1863200"/>
          </a:xfrm>
          <a:prstGeom prst="rect">
            <a:avLst/>
          </a:prstGeom>
          <a:noFill/>
          <a:ln>
            <a:noFill/>
          </a:ln>
          <a:effectLst>
            <a:outerShdw blurRad="114300" rotWithShape="0" algn="bl" dir="5400000" dist="114300">
              <a:srgbClr val="000000">
                <a:alpha val="50000"/>
              </a:srgbClr>
            </a:outerShdw>
          </a:effectLst>
        </p:spPr>
      </p:pic>
      <p:sp>
        <p:nvSpPr>
          <p:cNvPr id="186" name="Google Shape;186;p28"/>
          <p:cNvSpPr txBox="1"/>
          <p:nvPr/>
        </p:nvSpPr>
        <p:spPr>
          <a:xfrm>
            <a:off x="4060650" y="2673600"/>
            <a:ext cx="47826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200">
                <a:latin typeface="Courier New"/>
                <a:ea typeface="Courier New"/>
                <a:cs typeface="Courier New"/>
                <a:sym typeface="Courier New"/>
              </a:rPr>
              <a:t>&lt;activity android:name=".MainActivity"</a:t>
            </a:r>
            <a:endParaRPr sz="1200">
              <a:latin typeface="Courier New"/>
              <a:ea typeface="Courier New"/>
              <a:cs typeface="Courier New"/>
              <a:sym typeface="Courier New"/>
            </a:endParaRPr>
          </a:p>
          <a:p>
            <a:pPr indent="0" lvl="0" marL="0" rtl="0" algn="l">
              <a:spcBef>
                <a:spcPts val="0"/>
              </a:spcBef>
              <a:spcAft>
                <a:spcPts val="0"/>
              </a:spcAft>
              <a:buNone/>
            </a:pPr>
            <a:r>
              <a:rPr lang="el" sz="1200">
                <a:latin typeface="Courier New"/>
                <a:ea typeface="Courier New"/>
                <a:cs typeface="Courier New"/>
                <a:sym typeface="Courier New"/>
              </a:rPr>
              <a:t>    android:supportsPictureInPicture="true"</a:t>
            </a:r>
            <a:endParaRPr sz="1200">
              <a:latin typeface="Courier New"/>
              <a:ea typeface="Courier New"/>
              <a:cs typeface="Courier New"/>
              <a:sym typeface="Courier New"/>
            </a:endParaRPr>
          </a:p>
          <a:p>
            <a:pPr indent="0" lvl="0" marL="0" rtl="0" algn="l">
              <a:spcBef>
                <a:spcPts val="0"/>
              </a:spcBef>
              <a:spcAft>
                <a:spcPts val="0"/>
              </a:spcAft>
              <a:buNone/>
            </a:pPr>
            <a:r>
              <a:rPr lang="el" sz="1200">
                <a:latin typeface="Courier New"/>
                <a:ea typeface="Courier New"/>
                <a:cs typeface="Courier New"/>
                <a:sym typeface="Courier New"/>
              </a:rPr>
              <a:t>    android:theme="@style/Theme.AppCompat"&gt;</a:t>
            </a:r>
            <a:endParaRPr sz="1200">
              <a:latin typeface="Courier New"/>
              <a:ea typeface="Courier New"/>
              <a:cs typeface="Courier New"/>
              <a:sym typeface="Courier New"/>
            </a:endParaRPr>
          </a:p>
          <a:p>
            <a:pPr indent="0" lvl="0" marL="0" rtl="0" algn="l">
              <a:spcBef>
                <a:spcPts val="0"/>
              </a:spcBef>
              <a:spcAft>
                <a:spcPts val="0"/>
              </a:spcAft>
              <a:buNone/>
            </a:pPr>
            <a:r>
              <a:rPr lang="el" sz="1200">
                <a:latin typeface="Courier New"/>
                <a:ea typeface="Courier New"/>
                <a:cs typeface="Courier New"/>
                <a:sym typeface="Courier New"/>
              </a:rPr>
              <a:t>&lt;layout android:defaultHeight="1dp"</a:t>
            </a:r>
            <a:endParaRPr sz="1200">
              <a:latin typeface="Courier New"/>
              <a:ea typeface="Courier New"/>
              <a:cs typeface="Courier New"/>
              <a:sym typeface="Courier New"/>
            </a:endParaRPr>
          </a:p>
          <a:p>
            <a:pPr indent="0" lvl="0" marL="0" rtl="0" algn="l">
              <a:spcBef>
                <a:spcPts val="0"/>
              </a:spcBef>
              <a:spcAft>
                <a:spcPts val="0"/>
              </a:spcAft>
              <a:buNone/>
            </a:pPr>
            <a:r>
              <a:rPr lang="el" sz="1200">
                <a:latin typeface="Courier New"/>
                <a:ea typeface="Courier New"/>
                <a:cs typeface="Courier New"/>
                <a:sym typeface="Courier New"/>
              </a:rPr>
              <a:t>    android:defaultWidth="1dp"</a:t>
            </a:r>
            <a:endParaRPr sz="1200">
              <a:latin typeface="Courier New"/>
              <a:ea typeface="Courier New"/>
              <a:cs typeface="Courier New"/>
              <a:sym typeface="Courier New"/>
            </a:endParaRPr>
          </a:p>
          <a:p>
            <a:pPr indent="0" lvl="0" marL="0" rtl="0" algn="l">
              <a:spcBef>
                <a:spcPts val="0"/>
              </a:spcBef>
              <a:spcAft>
                <a:spcPts val="0"/>
              </a:spcAft>
              <a:buNone/>
            </a:pPr>
            <a:r>
              <a:rPr lang="el" sz="1200">
                <a:latin typeface="Courier New"/>
                <a:ea typeface="Courier New"/>
                <a:cs typeface="Courier New"/>
                <a:sym typeface="Courier New"/>
              </a:rPr>
              <a:t>    android:gravity="top|end"</a:t>
            </a:r>
            <a:endParaRPr sz="1200">
              <a:latin typeface="Courier New"/>
              <a:ea typeface="Courier New"/>
              <a:cs typeface="Courier New"/>
              <a:sym typeface="Courier New"/>
            </a:endParaRPr>
          </a:p>
          <a:p>
            <a:pPr indent="0" lvl="0" marL="0" rtl="0" algn="l">
              <a:spcBef>
                <a:spcPts val="0"/>
              </a:spcBef>
              <a:spcAft>
                <a:spcPts val="0"/>
              </a:spcAft>
              <a:buNone/>
            </a:pPr>
            <a:r>
              <a:rPr lang="el" sz="1200">
                <a:latin typeface="Courier New"/>
                <a:ea typeface="Courier New"/>
                <a:cs typeface="Courier New"/>
                <a:sym typeface="Courier New"/>
              </a:rPr>
              <a:t>    android:minHeight="1dp"</a:t>
            </a:r>
            <a:endParaRPr sz="1200">
              <a:latin typeface="Courier New"/>
              <a:ea typeface="Courier New"/>
              <a:cs typeface="Courier New"/>
              <a:sym typeface="Courier New"/>
            </a:endParaRPr>
          </a:p>
          <a:p>
            <a:pPr indent="0" lvl="0" marL="0" rtl="0" algn="l">
              <a:spcBef>
                <a:spcPts val="0"/>
              </a:spcBef>
              <a:spcAft>
                <a:spcPts val="0"/>
              </a:spcAft>
              <a:buNone/>
            </a:pPr>
            <a:r>
              <a:rPr lang="el" sz="1200">
                <a:latin typeface="Courier New"/>
                <a:ea typeface="Courier New"/>
                <a:cs typeface="Courier New"/>
                <a:sym typeface="Courier New"/>
              </a:rPr>
              <a:t>    android:minWidth="1dp" /&gt;</a:t>
            </a:r>
            <a:endParaRPr sz="1200">
              <a:latin typeface="Courier New"/>
              <a:ea typeface="Courier New"/>
              <a:cs typeface="Courier New"/>
              <a:sym typeface="Courier New"/>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190" name="Shape 190"/>
        <p:cNvGrpSpPr/>
        <p:nvPr/>
      </p:nvGrpSpPr>
      <p:grpSpPr>
        <a:xfrm>
          <a:off x="0" y="0"/>
          <a:ext cx="0" cy="0"/>
          <a:chOff x="0" y="0"/>
          <a:chExt cx="0" cy="0"/>
        </a:xfrm>
      </p:grpSpPr>
      <p:sp>
        <p:nvSpPr>
          <p:cNvPr id="191" name="Google Shape;191;p29"/>
          <p:cNvSpPr txBox="1"/>
          <p:nvPr/>
        </p:nvSpPr>
        <p:spPr>
          <a:xfrm>
            <a:off x="0" y="0"/>
            <a:ext cx="51963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References</a:t>
            </a:r>
            <a:endParaRPr b="1" sz="2100">
              <a:solidFill>
                <a:schemeClr val="dk1"/>
              </a:solidFill>
              <a:latin typeface="Impact"/>
              <a:ea typeface="Impact"/>
              <a:cs typeface="Impact"/>
              <a:sym typeface="Impact"/>
            </a:endParaRPr>
          </a:p>
        </p:txBody>
      </p:sp>
      <p:sp>
        <p:nvSpPr>
          <p:cNvPr id="192" name="Google Shape;192;p29"/>
          <p:cNvSpPr txBox="1"/>
          <p:nvPr/>
        </p:nvSpPr>
        <p:spPr>
          <a:xfrm>
            <a:off x="70200" y="741950"/>
            <a:ext cx="7991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u="sng">
                <a:solidFill>
                  <a:schemeClr val="hlink"/>
                </a:solidFill>
                <a:hlinkClick r:id="rId3"/>
              </a:rPr>
              <a:t>https://ink.library.smu.edu.sg/cgi/viewcontent.cgi?article=4724&amp;context=sis_research</a:t>
            </a:r>
            <a:r>
              <a:rPr lang="el"/>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l" u="sng">
                <a:solidFill>
                  <a:schemeClr val="hlink"/>
                </a:solidFill>
                <a:hlinkClick r:id="rId4"/>
              </a:rPr>
              <a:t>https://valsamaras.medium.com/tapjacking-attacks-a-thorough-guide-2cd6486d0fc9</a:t>
            </a:r>
            <a:r>
              <a:rPr lang="el"/>
              <a:t> </a:t>
            </a:r>
            <a:endParaRPr/>
          </a:p>
        </p:txBody>
      </p:sp>
      <p:sp>
        <p:nvSpPr>
          <p:cNvPr id="193" name="Google Shape;193;p29"/>
          <p:cNvSpPr txBox="1"/>
          <p:nvPr/>
        </p:nvSpPr>
        <p:spPr>
          <a:xfrm>
            <a:off x="70200" y="1725150"/>
            <a:ext cx="74595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u="sng">
                <a:solidFill>
                  <a:schemeClr val="hlink"/>
                </a:solidFill>
                <a:hlinkClick r:id="rId5"/>
              </a:rPr>
              <a:t>https://developer.android.com/guide/topics/ui/picture-in-picture#:~:text=PiP%20is%20a%20special%20type,content%20on%20the%20main%20screen</a:t>
            </a:r>
            <a:r>
              <a:rPr lang="el"/>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l" u="sng">
                <a:solidFill>
                  <a:schemeClr val="hlink"/>
                </a:solidFill>
                <a:hlinkClick r:id="rId6"/>
              </a:rPr>
              <a:t>https://www.tutorialspoint.com/android/android_user_interface_layouts.htm</a:t>
            </a:r>
            <a:r>
              <a:rPr lang="el"/>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l" u="sng">
                <a:solidFill>
                  <a:schemeClr val="hlink"/>
                </a:solidFill>
                <a:hlinkClick r:id="rId7"/>
              </a:rPr>
              <a:t>https://www.zdnet.com/article/this-new-malware-uses-remote-overlay-attacks-to-hijack-your-bank-account/</a:t>
            </a:r>
            <a:r>
              <a:rPr lang="el"/>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61" name="Shape 61"/>
        <p:cNvGrpSpPr/>
        <p:nvPr/>
      </p:nvGrpSpPr>
      <p:grpSpPr>
        <a:xfrm>
          <a:off x="0" y="0"/>
          <a:ext cx="0" cy="0"/>
          <a:chOff x="0" y="0"/>
          <a:chExt cx="0" cy="0"/>
        </a:xfrm>
      </p:grpSpPr>
      <p:sp>
        <p:nvSpPr>
          <p:cNvPr id="62" name="Google Shape;62;p14"/>
          <p:cNvSpPr txBox="1"/>
          <p:nvPr/>
        </p:nvSpPr>
        <p:spPr>
          <a:xfrm>
            <a:off x="0" y="0"/>
            <a:ext cx="51963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Common Malpractices</a:t>
            </a:r>
            <a:endParaRPr b="1" sz="2100">
              <a:solidFill>
                <a:schemeClr val="dk1"/>
              </a:solidFill>
              <a:latin typeface="Impact"/>
              <a:ea typeface="Impact"/>
              <a:cs typeface="Impact"/>
              <a:sym typeface="Impact"/>
            </a:endParaRPr>
          </a:p>
        </p:txBody>
      </p:sp>
      <p:sp>
        <p:nvSpPr>
          <p:cNvPr id="63" name="Google Shape;63;p14"/>
          <p:cNvSpPr txBox="1"/>
          <p:nvPr/>
        </p:nvSpPr>
        <p:spPr>
          <a:xfrm>
            <a:off x="839975" y="1016250"/>
            <a:ext cx="3380700" cy="2409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Clr>
                <a:srgbClr val="999999"/>
              </a:buClr>
              <a:buSzPts val="1700"/>
              <a:buChar char="➢"/>
            </a:pPr>
            <a:r>
              <a:rPr b="1" lang="el" sz="1700">
                <a:solidFill>
                  <a:srgbClr val="999999"/>
                </a:solidFill>
              </a:rPr>
              <a:t>Webviews</a:t>
            </a:r>
            <a:endParaRPr b="1" sz="1700">
              <a:solidFill>
                <a:srgbClr val="999999"/>
              </a:solidFill>
            </a:endParaRPr>
          </a:p>
          <a:p>
            <a:pPr indent="-336550" lvl="0" marL="457200" rtl="0" algn="l">
              <a:lnSpc>
                <a:spcPct val="150000"/>
              </a:lnSpc>
              <a:spcBef>
                <a:spcPts val="0"/>
              </a:spcBef>
              <a:spcAft>
                <a:spcPts val="0"/>
              </a:spcAft>
              <a:buClr>
                <a:schemeClr val="dk1"/>
              </a:buClr>
              <a:buSzPts val="1700"/>
              <a:buChar char="➢"/>
            </a:pPr>
            <a:r>
              <a:rPr b="1" lang="el" sz="1700">
                <a:solidFill>
                  <a:schemeClr val="dk1"/>
                </a:solidFill>
              </a:rPr>
              <a:t>Floating Windows</a:t>
            </a:r>
            <a:endParaRPr b="1" sz="1700">
              <a:solidFill>
                <a:schemeClr val="dk1"/>
              </a:solidFill>
            </a:endParaRPr>
          </a:p>
          <a:p>
            <a:pPr indent="-336550" lvl="0" marL="457200" rtl="0" algn="l">
              <a:lnSpc>
                <a:spcPct val="150000"/>
              </a:lnSpc>
              <a:spcBef>
                <a:spcPts val="0"/>
              </a:spcBef>
              <a:spcAft>
                <a:spcPts val="0"/>
              </a:spcAft>
              <a:buClr>
                <a:srgbClr val="999999"/>
              </a:buClr>
              <a:buSzPts val="1700"/>
              <a:buChar char="➢"/>
            </a:pPr>
            <a:r>
              <a:rPr b="1" lang="el" sz="1700">
                <a:solidFill>
                  <a:srgbClr val="999999"/>
                </a:solidFill>
              </a:rPr>
              <a:t>Accessibility Service</a:t>
            </a:r>
            <a:endParaRPr b="1" sz="1700">
              <a:solidFill>
                <a:srgbClr val="999999"/>
              </a:solidFill>
            </a:endParaRPr>
          </a:p>
          <a:p>
            <a:pPr indent="-336550" lvl="0" marL="457200" rtl="0" algn="l">
              <a:lnSpc>
                <a:spcPct val="150000"/>
              </a:lnSpc>
              <a:spcBef>
                <a:spcPts val="0"/>
              </a:spcBef>
              <a:spcAft>
                <a:spcPts val="0"/>
              </a:spcAft>
              <a:buClr>
                <a:srgbClr val="999999"/>
              </a:buClr>
              <a:buSzPts val="1700"/>
              <a:buChar char="➢"/>
            </a:pPr>
            <a:r>
              <a:rPr b="1" lang="el" sz="1700">
                <a:solidFill>
                  <a:srgbClr val="999999"/>
                </a:solidFill>
              </a:rPr>
              <a:t>Administration API</a:t>
            </a:r>
            <a:endParaRPr b="1" sz="1700">
              <a:solidFill>
                <a:srgbClr val="999999"/>
              </a:solidFill>
            </a:endParaRPr>
          </a:p>
          <a:p>
            <a:pPr indent="-336550" lvl="0" marL="457200" rtl="0" algn="l">
              <a:lnSpc>
                <a:spcPct val="150000"/>
              </a:lnSpc>
              <a:spcBef>
                <a:spcPts val="0"/>
              </a:spcBef>
              <a:spcAft>
                <a:spcPts val="0"/>
              </a:spcAft>
              <a:buClr>
                <a:srgbClr val="999999"/>
              </a:buClr>
              <a:buSzPts val="1700"/>
              <a:buChar char="➢"/>
            </a:pPr>
            <a:r>
              <a:rPr b="1" lang="el" sz="1700">
                <a:solidFill>
                  <a:srgbClr val="999999"/>
                </a:solidFill>
              </a:rPr>
              <a:t>Reflection</a:t>
            </a:r>
            <a:endParaRPr b="1" sz="1700">
              <a:solidFill>
                <a:srgbClr val="999999"/>
              </a:solidFill>
            </a:endParaRPr>
          </a:p>
          <a:p>
            <a:pPr indent="-336550" lvl="0" marL="457200" rtl="0" algn="l">
              <a:lnSpc>
                <a:spcPct val="150000"/>
              </a:lnSpc>
              <a:spcBef>
                <a:spcPts val="0"/>
              </a:spcBef>
              <a:spcAft>
                <a:spcPts val="0"/>
              </a:spcAft>
              <a:buClr>
                <a:srgbClr val="999999"/>
              </a:buClr>
              <a:buSzPts val="1700"/>
              <a:buChar char="➢"/>
            </a:pPr>
            <a:r>
              <a:rPr b="1" lang="el" sz="1700">
                <a:solidFill>
                  <a:srgbClr val="999999"/>
                </a:solidFill>
              </a:rPr>
              <a:t>Dynamic Code Loading</a:t>
            </a:r>
            <a:endParaRPr b="1" sz="1700">
              <a:solidFill>
                <a:srgbClr val="999999"/>
              </a:solidFill>
            </a:endParaRPr>
          </a:p>
        </p:txBody>
      </p:sp>
      <p:pic>
        <p:nvPicPr>
          <p:cNvPr id="64" name="Google Shape;64;p14"/>
          <p:cNvPicPr preferRelativeResize="0"/>
          <p:nvPr/>
        </p:nvPicPr>
        <p:blipFill>
          <a:blip r:embed="rId3">
            <a:alphaModFix/>
          </a:blip>
          <a:stretch>
            <a:fillRect/>
          </a:stretch>
        </p:blipFill>
        <p:spPr>
          <a:xfrm>
            <a:off x="5347825" y="715300"/>
            <a:ext cx="2538250" cy="3206200"/>
          </a:xfrm>
          <a:prstGeom prst="rect">
            <a:avLst/>
          </a:prstGeom>
          <a:noFill/>
          <a:ln>
            <a:noFill/>
          </a:ln>
          <a:effectLst>
            <a:outerShdw blurRad="385763" rotWithShape="0" algn="bl" dir="5400000" dist="9525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68" name="Shape 68"/>
        <p:cNvGrpSpPr/>
        <p:nvPr/>
      </p:nvGrpSpPr>
      <p:grpSpPr>
        <a:xfrm>
          <a:off x="0" y="0"/>
          <a:ext cx="0" cy="0"/>
          <a:chOff x="0" y="0"/>
          <a:chExt cx="0" cy="0"/>
        </a:xfrm>
      </p:grpSpPr>
      <p:sp>
        <p:nvSpPr>
          <p:cNvPr id="69" name="Google Shape;69;p15"/>
          <p:cNvSpPr txBox="1"/>
          <p:nvPr/>
        </p:nvSpPr>
        <p:spPr>
          <a:xfrm>
            <a:off x="0" y="0"/>
            <a:ext cx="51963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Free Floating Windows</a:t>
            </a:r>
            <a:endParaRPr b="1" sz="2100">
              <a:solidFill>
                <a:schemeClr val="dk1"/>
              </a:solidFill>
              <a:latin typeface="Impact"/>
              <a:ea typeface="Impact"/>
              <a:cs typeface="Impact"/>
              <a:sym typeface="Impact"/>
            </a:endParaRPr>
          </a:p>
        </p:txBody>
      </p:sp>
      <p:sp>
        <p:nvSpPr>
          <p:cNvPr id="70" name="Google Shape;70;p15"/>
          <p:cNvSpPr txBox="1"/>
          <p:nvPr/>
        </p:nvSpPr>
        <p:spPr>
          <a:xfrm>
            <a:off x="110300" y="507900"/>
            <a:ext cx="82116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l"/>
              <a:t>Definition</a:t>
            </a:r>
            <a:r>
              <a:rPr lang="el"/>
              <a:t>: A </a:t>
            </a:r>
            <a:r>
              <a:rPr lang="el"/>
              <a:t>free floating window is a category of windows that can appear freely above any other applications while its existence doesn’t depend on its parent. Additionally, its behaviour and appearance is fully customisable and controllable by the developer. </a:t>
            </a:r>
            <a:endParaRPr/>
          </a:p>
        </p:txBody>
      </p:sp>
      <p:pic>
        <p:nvPicPr>
          <p:cNvPr id="71" name="Google Shape;71;p15"/>
          <p:cNvPicPr preferRelativeResize="0"/>
          <p:nvPr/>
        </p:nvPicPr>
        <p:blipFill>
          <a:blip r:embed="rId3">
            <a:alphaModFix/>
          </a:blip>
          <a:stretch>
            <a:fillRect/>
          </a:stretch>
        </p:blipFill>
        <p:spPr>
          <a:xfrm>
            <a:off x="563500" y="1530025"/>
            <a:ext cx="2022748" cy="2510575"/>
          </a:xfrm>
          <a:prstGeom prst="rect">
            <a:avLst/>
          </a:prstGeom>
          <a:noFill/>
          <a:ln>
            <a:noFill/>
          </a:ln>
          <a:effectLst>
            <a:outerShdw blurRad="114300" rotWithShape="0" algn="bl" dir="5400000" dist="114300">
              <a:srgbClr val="000000">
                <a:alpha val="50000"/>
              </a:srgbClr>
            </a:outerShdw>
          </a:effectLst>
        </p:spPr>
      </p:pic>
      <p:pic>
        <p:nvPicPr>
          <p:cNvPr id="72" name="Google Shape;72;p15"/>
          <p:cNvPicPr preferRelativeResize="0"/>
          <p:nvPr/>
        </p:nvPicPr>
        <p:blipFill>
          <a:blip r:embed="rId4">
            <a:alphaModFix/>
          </a:blip>
          <a:stretch>
            <a:fillRect/>
          </a:stretch>
        </p:blipFill>
        <p:spPr>
          <a:xfrm>
            <a:off x="2738650" y="1530025"/>
            <a:ext cx="1439151" cy="2510576"/>
          </a:xfrm>
          <a:prstGeom prst="rect">
            <a:avLst/>
          </a:prstGeom>
          <a:noFill/>
          <a:ln>
            <a:noFill/>
          </a:ln>
          <a:effectLst>
            <a:outerShdw blurRad="114300" rotWithShape="0" algn="bl" dir="5400000" dist="114300">
              <a:srgbClr val="000000">
                <a:alpha val="50000"/>
              </a:srgbClr>
            </a:outerShdw>
          </a:effectLst>
        </p:spPr>
      </p:pic>
      <p:sp>
        <p:nvSpPr>
          <p:cNvPr id="73" name="Google Shape;73;p15"/>
          <p:cNvSpPr txBox="1"/>
          <p:nvPr/>
        </p:nvSpPr>
        <p:spPr>
          <a:xfrm>
            <a:off x="4852738" y="1383625"/>
            <a:ext cx="3950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l"/>
              <a:t>Not to be confused with Picture in Picture (e.g. Google Maps, youtube e.t.c.) </a:t>
            </a:r>
            <a:endParaRPr i="1"/>
          </a:p>
        </p:txBody>
      </p:sp>
      <p:pic>
        <p:nvPicPr>
          <p:cNvPr id="74" name="Google Shape;74;p15"/>
          <p:cNvPicPr preferRelativeResize="0"/>
          <p:nvPr/>
        </p:nvPicPr>
        <p:blipFill>
          <a:blip r:embed="rId5">
            <a:alphaModFix/>
          </a:blip>
          <a:stretch>
            <a:fillRect/>
          </a:stretch>
        </p:blipFill>
        <p:spPr>
          <a:xfrm>
            <a:off x="6063913" y="2470475"/>
            <a:ext cx="1528025" cy="2292026"/>
          </a:xfrm>
          <a:prstGeom prst="rect">
            <a:avLst/>
          </a:prstGeom>
          <a:noFill/>
          <a:ln>
            <a:noFill/>
          </a:ln>
          <a:effectLst>
            <a:outerShdw blurRad="114300" rotWithShape="0" algn="bl" dir="5400000" dist="114300">
              <a:srgbClr val="000000">
                <a:alpha val="50000"/>
              </a:srgbClr>
            </a:outerShdw>
          </a:effectLst>
        </p:spPr>
      </p:pic>
      <p:sp>
        <p:nvSpPr>
          <p:cNvPr id="75" name="Google Shape;75;p15"/>
          <p:cNvSpPr/>
          <p:nvPr/>
        </p:nvSpPr>
        <p:spPr>
          <a:xfrm>
            <a:off x="6597325" y="1955125"/>
            <a:ext cx="351000" cy="411000"/>
          </a:xfrm>
          <a:prstGeom prst="downArrow">
            <a:avLst>
              <a:gd fmla="val 50000" name="adj1"/>
              <a:gd fmla="val 50000" name="adj2"/>
            </a:avLst>
          </a:prstGeom>
          <a:solidFill>
            <a:schemeClr val="dk1"/>
          </a:solidFill>
          <a:ln>
            <a:noFill/>
          </a:ln>
          <a:effectLst>
            <a:outerShdw blurRad="114300" rotWithShape="0" algn="bl" dir="5400000" dist="11430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79" name="Shape 79"/>
        <p:cNvGrpSpPr/>
        <p:nvPr/>
      </p:nvGrpSpPr>
      <p:grpSpPr>
        <a:xfrm>
          <a:off x="0" y="0"/>
          <a:ext cx="0" cy="0"/>
          <a:chOff x="0" y="0"/>
          <a:chExt cx="0" cy="0"/>
        </a:xfrm>
      </p:grpSpPr>
      <p:sp>
        <p:nvSpPr>
          <p:cNvPr id="80" name="Google Shape;80;p16"/>
          <p:cNvSpPr txBox="1"/>
          <p:nvPr/>
        </p:nvSpPr>
        <p:spPr>
          <a:xfrm>
            <a:off x="0" y="0"/>
            <a:ext cx="51963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Free Floating Windows</a:t>
            </a:r>
            <a:endParaRPr b="1" sz="2100">
              <a:solidFill>
                <a:schemeClr val="dk1"/>
              </a:solidFill>
              <a:latin typeface="Impact"/>
              <a:ea typeface="Impact"/>
              <a:cs typeface="Impact"/>
              <a:sym typeface="Impact"/>
            </a:endParaRPr>
          </a:p>
        </p:txBody>
      </p:sp>
      <p:sp>
        <p:nvSpPr>
          <p:cNvPr id="81" name="Google Shape;81;p16"/>
          <p:cNvSpPr txBox="1"/>
          <p:nvPr/>
        </p:nvSpPr>
        <p:spPr>
          <a:xfrm>
            <a:off x="100275" y="561500"/>
            <a:ext cx="821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a:t>Some Features </a:t>
            </a:r>
            <a:endParaRPr/>
          </a:p>
        </p:txBody>
      </p:sp>
      <p:pic>
        <p:nvPicPr>
          <p:cNvPr id="82" name="Google Shape;82;p16"/>
          <p:cNvPicPr preferRelativeResize="0"/>
          <p:nvPr/>
        </p:nvPicPr>
        <p:blipFill>
          <a:blip r:embed="rId3">
            <a:alphaModFix/>
          </a:blip>
          <a:stretch>
            <a:fillRect/>
          </a:stretch>
        </p:blipFill>
        <p:spPr>
          <a:xfrm>
            <a:off x="1344525" y="1466475"/>
            <a:ext cx="6454948" cy="2603399"/>
          </a:xfrm>
          <a:prstGeom prst="rect">
            <a:avLst/>
          </a:prstGeom>
          <a:noFill/>
          <a:ln>
            <a:noFill/>
          </a:ln>
          <a:effectLst>
            <a:outerShdw blurRad="114300" rotWithShape="0" algn="bl" dir="5400000" dist="114300">
              <a:srgbClr val="000000">
                <a:alpha val="50000"/>
              </a:srgbClr>
            </a:outerShdw>
          </a:effectLst>
        </p:spPr>
      </p:pic>
      <p:sp>
        <p:nvSpPr>
          <p:cNvPr id="83" name="Google Shape;83;p16"/>
          <p:cNvSpPr txBox="1"/>
          <p:nvPr/>
        </p:nvSpPr>
        <p:spPr>
          <a:xfrm>
            <a:off x="1344525" y="1066275"/>
            <a:ext cx="30000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l" u="sng">
                <a:solidFill>
                  <a:schemeClr val="hlink"/>
                </a:solidFill>
                <a:hlinkClick r:id="rId4"/>
              </a:rPr>
              <a:t>https://www.floatingapps.net/</a:t>
            </a:r>
            <a:r>
              <a:rPr lang="el"/>
              <a: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87" name="Shape 87"/>
        <p:cNvGrpSpPr/>
        <p:nvPr/>
      </p:nvGrpSpPr>
      <p:grpSpPr>
        <a:xfrm>
          <a:off x="0" y="0"/>
          <a:ext cx="0" cy="0"/>
          <a:chOff x="0" y="0"/>
          <a:chExt cx="0" cy="0"/>
        </a:xfrm>
      </p:grpSpPr>
      <p:sp>
        <p:nvSpPr>
          <p:cNvPr id="88" name="Google Shape;88;p17"/>
          <p:cNvSpPr txBox="1"/>
          <p:nvPr/>
        </p:nvSpPr>
        <p:spPr>
          <a:xfrm>
            <a:off x="0" y="0"/>
            <a:ext cx="51963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FFW Implementation</a:t>
            </a:r>
            <a:endParaRPr b="1" sz="2100">
              <a:solidFill>
                <a:schemeClr val="dk1"/>
              </a:solidFill>
              <a:latin typeface="Impact"/>
              <a:ea typeface="Impact"/>
              <a:cs typeface="Impact"/>
              <a:sym typeface="Impact"/>
            </a:endParaRPr>
          </a:p>
        </p:txBody>
      </p:sp>
      <p:sp>
        <p:nvSpPr>
          <p:cNvPr id="89" name="Google Shape;89;p17"/>
          <p:cNvSpPr txBox="1"/>
          <p:nvPr/>
        </p:nvSpPr>
        <p:spPr>
          <a:xfrm>
            <a:off x="531400" y="1012650"/>
            <a:ext cx="6918300" cy="26304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Char char="❏"/>
            </a:pPr>
            <a:r>
              <a:rPr lang="el"/>
              <a:t>By the time that </a:t>
            </a:r>
            <a:r>
              <a:rPr b="1" lang="el"/>
              <a:t>SYSTEM_ALERT_WINDOW</a:t>
            </a:r>
            <a:r>
              <a:rPr lang="el"/>
              <a:t> permission is approved, an application is authorised to create a </a:t>
            </a:r>
            <a:r>
              <a:rPr b="1" lang="el"/>
              <a:t>TYPE_APPLICATION_OVERLAY</a:t>
            </a:r>
            <a:r>
              <a:rPr lang="el"/>
              <a:t> window type which will be displayed on top of other activities, but below critical system ones (e.g. status bar or IME).</a:t>
            </a:r>
            <a:endParaRPr/>
          </a:p>
          <a:p>
            <a:pPr indent="0" lvl="0" marL="457200" rtl="0" algn="l">
              <a:lnSpc>
                <a:spcPct val="115000"/>
              </a:lnSpc>
              <a:spcBef>
                <a:spcPts val="0"/>
              </a:spcBef>
              <a:spcAft>
                <a:spcPts val="0"/>
              </a:spcAft>
              <a:buNone/>
            </a:pPr>
            <a:r>
              <a:t/>
            </a:r>
            <a:endParaRPr/>
          </a:p>
          <a:p>
            <a:pPr indent="-317500" lvl="0" marL="457200" rtl="0" algn="l">
              <a:lnSpc>
                <a:spcPct val="115000"/>
              </a:lnSpc>
              <a:spcBef>
                <a:spcPts val="0"/>
              </a:spcBef>
              <a:spcAft>
                <a:spcPts val="0"/>
              </a:spcAft>
              <a:buSzPts val="1400"/>
              <a:buChar char="❏"/>
            </a:pPr>
            <a:r>
              <a:rPr lang="el"/>
              <a:t>Besides a fully customizable appearance, </a:t>
            </a:r>
            <a:r>
              <a:rPr lang="el"/>
              <a:t>a flag attribute will affect the event processing behaviour of a window, so a flag </a:t>
            </a:r>
            <a:r>
              <a:rPr b="1" lang="el"/>
              <a:t>FLAG_NOT_TOUCHABLE</a:t>
            </a:r>
            <a:r>
              <a:rPr lang="el"/>
              <a:t> will dispatch the events to the window behind, while a </a:t>
            </a:r>
            <a:r>
              <a:rPr b="1" lang="el"/>
              <a:t>FLAG_WATCH_OUTSIDE_TOUCH</a:t>
            </a:r>
            <a:r>
              <a:rPr lang="el"/>
              <a:t> will inform the app about the event but will omit details like the touch coordinates.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93" name="Shape 93"/>
        <p:cNvGrpSpPr/>
        <p:nvPr/>
      </p:nvGrpSpPr>
      <p:grpSpPr>
        <a:xfrm>
          <a:off x="0" y="0"/>
          <a:ext cx="0" cy="0"/>
          <a:chOff x="0" y="0"/>
          <a:chExt cx="0" cy="0"/>
        </a:xfrm>
      </p:grpSpPr>
      <p:sp>
        <p:nvSpPr>
          <p:cNvPr id="94" name="Google Shape;94;p18"/>
          <p:cNvSpPr txBox="1"/>
          <p:nvPr/>
        </p:nvSpPr>
        <p:spPr>
          <a:xfrm>
            <a:off x="0" y="0"/>
            <a:ext cx="6336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FFW Implementation (creating a floating button)</a:t>
            </a:r>
            <a:endParaRPr b="1" sz="2100">
              <a:solidFill>
                <a:schemeClr val="dk1"/>
              </a:solidFill>
              <a:latin typeface="Impact"/>
              <a:ea typeface="Impact"/>
              <a:cs typeface="Impact"/>
              <a:sym typeface="Impact"/>
            </a:endParaRPr>
          </a:p>
        </p:txBody>
      </p:sp>
      <p:sp>
        <p:nvSpPr>
          <p:cNvPr id="95" name="Google Shape;95;p18"/>
          <p:cNvSpPr txBox="1"/>
          <p:nvPr/>
        </p:nvSpPr>
        <p:spPr>
          <a:xfrm>
            <a:off x="280725" y="671775"/>
            <a:ext cx="732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a:t>&lt;uses-permission android:name="</a:t>
            </a:r>
            <a:r>
              <a:rPr b="1" lang="el"/>
              <a:t>android.permission.SYSTEM_ALERT_WINDOW</a:t>
            </a:r>
            <a:r>
              <a:rPr lang="el"/>
              <a:t>"/&gt;</a:t>
            </a:r>
            <a:endParaRPr/>
          </a:p>
        </p:txBody>
      </p:sp>
      <p:sp>
        <p:nvSpPr>
          <p:cNvPr id="96" name="Google Shape;96;p18"/>
          <p:cNvSpPr txBox="1"/>
          <p:nvPr/>
        </p:nvSpPr>
        <p:spPr>
          <a:xfrm>
            <a:off x="280725" y="1235850"/>
            <a:ext cx="8772900" cy="4063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b="1" lang="el"/>
              <a:t>Create a view (e.g. a button)</a:t>
            </a:r>
            <a:endParaRPr b="1"/>
          </a:p>
          <a:p>
            <a:pPr indent="0" lvl="0" marL="457200" rtl="0" algn="l">
              <a:spcBef>
                <a:spcPts val="0"/>
              </a:spcBef>
              <a:spcAft>
                <a:spcPts val="0"/>
              </a:spcAft>
              <a:buNone/>
            </a:pPr>
            <a:r>
              <a:t/>
            </a:r>
            <a:endParaRPr/>
          </a:p>
          <a:p>
            <a:pPr indent="0" lvl="0" marL="0" rtl="0" algn="l">
              <a:spcBef>
                <a:spcPts val="0"/>
              </a:spcBef>
              <a:spcAft>
                <a:spcPts val="0"/>
              </a:spcAft>
              <a:buNone/>
            </a:pPr>
            <a:r>
              <a:rPr i="1" lang="el">
                <a:latin typeface="Courier New"/>
                <a:ea typeface="Courier New"/>
                <a:cs typeface="Courier New"/>
                <a:sym typeface="Courier New"/>
              </a:rPr>
              <a:t>Button </a:t>
            </a:r>
            <a:r>
              <a:rPr b="1" i="1" lang="el">
                <a:latin typeface="Courier New"/>
                <a:ea typeface="Courier New"/>
                <a:cs typeface="Courier New"/>
                <a:sym typeface="Courier New"/>
              </a:rPr>
              <a:t>floatingButton</a:t>
            </a:r>
            <a:r>
              <a:rPr i="1" lang="el">
                <a:latin typeface="Courier New"/>
                <a:ea typeface="Courier New"/>
                <a:cs typeface="Courier New"/>
                <a:sym typeface="Courier New"/>
              </a:rPr>
              <a:t> = new Button(getApplicationContext());</a:t>
            </a:r>
            <a:endParaRPr i="1">
              <a:latin typeface="Courier New"/>
              <a:ea typeface="Courier New"/>
              <a:cs typeface="Courier New"/>
              <a:sym typeface="Courier New"/>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b="1" lang="el"/>
              <a:t>Create a Window Manager instance </a:t>
            </a:r>
            <a:endParaRPr b="1"/>
          </a:p>
          <a:p>
            <a:pPr indent="0" lvl="0" marL="0" rtl="0" algn="l">
              <a:spcBef>
                <a:spcPts val="0"/>
              </a:spcBef>
              <a:spcAft>
                <a:spcPts val="0"/>
              </a:spcAft>
              <a:buNone/>
            </a:pPr>
            <a:r>
              <a:t/>
            </a:r>
            <a:endParaRPr/>
          </a:p>
          <a:p>
            <a:pPr indent="0" lvl="0" marL="0" rtl="0" algn="l">
              <a:spcBef>
                <a:spcPts val="0"/>
              </a:spcBef>
              <a:spcAft>
                <a:spcPts val="0"/>
              </a:spcAft>
              <a:buNone/>
            </a:pPr>
            <a:r>
              <a:rPr i="1" lang="el">
                <a:latin typeface="Courier New"/>
                <a:ea typeface="Courier New"/>
                <a:cs typeface="Courier New"/>
                <a:sym typeface="Courier New"/>
              </a:rPr>
              <a:t>WindowManager </a:t>
            </a:r>
            <a:r>
              <a:rPr b="1" i="1" lang="el">
                <a:latin typeface="Courier New"/>
                <a:ea typeface="Courier New"/>
                <a:cs typeface="Courier New"/>
                <a:sym typeface="Courier New"/>
              </a:rPr>
              <a:t>windowManager</a:t>
            </a:r>
            <a:r>
              <a:rPr i="1" lang="el">
                <a:latin typeface="Courier New"/>
                <a:ea typeface="Courier New"/>
                <a:cs typeface="Courier New"/>
                <a:sym typeface="Courier New"/>
              </a:rPr>
              <a:t> = (WindowManager) getSystemService(WINDOW_SERVICE);</a:t>
            </a:r>
            <a:endParaRPr i="1">
              <a:latin typeface="Courier New"/>
              <a:ea typeface="Courier New"/>
              <a:cs typeface="Courier New"/>
              <a:sym typeface="Courier New"/>
            </a:endParaRPr>
          </a:p>
          <a:p>
            <a:pPr indent="0" lvl="0" marL="0" rtl="0" algn="l">
              <a:spcBef>
                <a:spcPts val="0"/>
              </a:spcBef>
              <a:spcAft>
                <a:spcPts val="0"/>
              </a:spcAft>
              <a:buNone/>
            </a:pPr>
            <a:r>
              <a:t/>
            </a:r>
            <a:endParaRPr i="1"/>
          </a:p>
          <a:p>
            <a:pPr indent="-317500" lvl="0" marL="457200" rtl="0" algn="l">
              <a:spcBef>
                <a:spcPts val="0"/>
              </a:spcBef>
              <a:spcAft>
                <a:spcPts val="0"/>
              </a:spcAft>
              <a:buClr>
                <a:schemeClr val="dk1"/>
              </a:buClr>
              <a:buSzPts val="1400"/>
              <a:buChar char="-"/>
            </a:pPr>
            <a:r>
              <a:rPr b="1" lang="el">
                <a:solidFill>
                  <a:schemeClr val="dk1"/>
                </a:solidFill>
              </a:rPr>
              <a:t>Customize via the Layout Parameters </a:t>
            </a:r>
            <a:endParaRPr b="1">
              <a:solidFill>
                <a:schemeClr val="dk1"/>
              </a:solidFill>
            </a:endParaRPr>
          </a:p>
          <a:p>
            <a:pPr indent="0" lvl="0" marL="0" rtl="0" algn="l">
              <a:spcBef>
                <a:spcPts val="0"/>
              </a:spcBef>
              <a:spcAft>
                <a:spcPts val="0"/>
              </a:spcAft>
              <a:buNone/>
            </a:pPr>
            <a:r>
              <a:t/>
            </a:r>
            <a:endParaRPr i="1"/>
          </a:p>
          <a:p>
            <a:pPr indent="0" lvl="0" marL="0" rtl="0" algn="l">
              <a:spcBef>
                <a:spcPts val="0"/>
              </a:spcBef>
              <a:spcAft>
                <a:spcPts val="0"/>
              </a:spcAft>
              <a:buNone/>
            </a:pPr>
            <a:r>
              <a:rPr i="1" lang="el">
                <a:latin typeface="Courier New"/>
                <a:ea typeface="Courier New"/>
                <a:cs typeface="Courier New"/>
                <a:sym typeface="Courier New"/>
              </a:rPr>
              <a:t>WindowManager.LayoutParams params = new WindowManager.LayoutParams(width, height,</a:t>
            </a:r>
            <a:endParaRPr i="1">
              <a:latin typeface="Courier New"/>
              <a:ea typeface="Courier New"/>
              <a:cs typeface="Courier New"/>
              <a:sym typeface="Courier New"/>
            </a:endParaRPr>
          </a:p>
          <a:p>
            <a:pPr indent="0" lvl="0" marL="0" rtl="0" algn="l">
              <a:spcBef>
                <a:spcPts val="0"/>
              </a:spcBef>
              <a:spcAft>
                <a:spcPts val="0"/>
              </a:spcAft>
              <a:buNone/>
            </a:pPr>
            <a:r>
              <a:rPr i="1" lang="el">
                <a:latin typeface="Courier New"/>
                <a:ea typeface="Courier New"/>
                <a:cs typeface="Courier New"/>
                <a:sym typeface="Courier New"/>
              </a:rPr>
              <a:t>        WindowManager.LayoutParams.TYPE_APPLICATION_OVERLAY,</a:t>
            </a:r>
            <a:endParaRPr i="1">
              <a:latin typeface="Courier New"/>
              <a:ea typeface="Courier New"/>
              <a:cs typeface="Courier New"/>
              <a:sym typeface="Courier New"/>
            </a:endParaRPr>
          </a:p>
          <a:p>
            <a:pPr indent="0" lvl="0" marL="0" rtl="0" algn="l">
              <a:spcBef>
                <a:spcPts val="0"/>
              </a:spcBef>
              <a:spcAft>
                <a:spcPts val="0"/>
              </a:spcAft>
              <a:buNone/>
            </a:pPr>
            <a:r>
              <a:rPr i="1" lang="el">
                <a:latin typeface="Courier New"/>
                <a:ea typeface="Courier New"/>
                <a:cs typeface="Courier New"/>
                <a:sym typeface="Courier New"/>
              </a:rPr>
              <a:t>        WindowManager.LayoutParams.FLAG_NOT_TOUCHABLE | WindowManager.LayoutParams.FLAG_NOT_FOCUSABLE,</a:t>
            </a:r>
            <a:endParaRPr i="1">
              <a:latin typeface="Courier New"/>
              <a:ea typeface="Courier New"/>
              <a:cs typeface="Courier New"/>
              <a:sym typeface="Courier New"/>
            </a:endParaRPr>
          </a:p>
          <a:p>
            <a:pPr indent="0" lvl="0" marL="0" rtl="0" algn="l">
              <a:spcBef>
                <a:spcPts val="0"/>
              </a:spcBef>
              <a:spcAft>
                <a:spcPts val="0"/>
              </a:spcAft>
              <a:buNone/>
            </a:pPr>
            <a:r>
              <a:rPr i="1" lang="el">
                <a:latin typeface="Courier New"/>
                <a:ea typeface="Courier New"/>
                <a:cs typeface="Courier New"/>
                <a:sym typeface="Courier New"/>
              </a:rPr>
              <a:t>        PixelFormat.TRANSPARENT);</a:t>
            </a:r>
            <a:endParaRPr i="1">
              <a:latin typeface="Courier New"/>
              <a:ea typeface="Courier New"/>
              <a:cs typeface="Courier New"/>
              <a:sym typeface="Courier New"/>
            </a:endParaRPr>
          </a:p>
          <a:p>
            <a:pPr indent="0" lvl="0" marL="0" rtl="0" algn="l">
              <a:spcBef>
                <a:spcPts val="0"/>
              </a:spcBef>
              <a:spcAft>
                <a:spcPts val="0"/>
              </a:spcAft>
              <a:buNone/>
            </a:pPr>
            <a:r>
              <a:t/>
            </a:r>
            <a:endParaRPr i="1"/>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100" name="Shape 100"/>
        <p:cNvGrpSpPr/>
        <p:nvPr/>
      </p:nvGrpSpPr>
      <p:grpSpPr>
        <a:xfrm>
          <a:off x="0" y="0"/>
          <a:ext cx="0" cy="0"/>
          <a:chOff x="0" y="0"/>
          <a:chExt cx="0" cy="0"/>
        </a:xfrm>
      </p:grpSpPr>
      <p:sp>
        <p:nvSpPr>
          <p:cNvPr id="101" name="Google Shape;101;p19"/>
          <p:cNvSpPr txBox="1"/>
          <p:nvPr/>
        </p:nvSpPr>
        <p:spPr>
          <a:xfrm>
            <a:off x="0" y="0"/>
            <a:ext cx="6336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FFW Implementation (creating a floating button - continued )</a:t>
            </a:r>
            <a:endParaRPr b="1" sz="2100">
              <a:solidFill>
                <a:schemeClr val="dk1"/>
              </a:solidFill>
              <a:latin typeface="Impact"/>
              <a:ea typeface="Impact"/>
              <a:cs typeface="Impact"/>
              <a:sym typeface="Impact"/>
            </a:endParaRPr>
          </a:p>
        </p:txBody>
      </p:sp>
      <p:sp>
        <p:nvSpPr>
          <p:cNvPr id="102" name="Google Shape;102;p19"/>
          <p:cNvSpPr txBox="1"/>
          <p:nvPr/>
        </p:nvSpPr>
        <p:spPr>
          <a:xfrm>
            <a:off x="401075" y="982600"/>
            <a:ext cx="67878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b="1" lang="el"/>
              <a:t>Add the view to the FFW</a:t>
            </a:r>
            <a:endParaRPr b="1"/>
          </a:p>
          <a:p>
            <a:pPr indent="0" lvl="0" marL="0" rtl="0" algn="l">
              <a:spcBef>
                <a:spcPts val="0"/>
              </a:spcBef>
              <a:spcAft>
                <a:spcPts val="0"/>
              </a:spcAft>
              <a:buNone/>
            </a:pPr>
            <a:r>
              <a:t/>
            </a:r>
            <a:endParaRPr/>
          </a:p>
          <a:p>
            <a:pPr indent="0" lvl="0" marL="457200" rtl="0" algn="l">
              <a:spcBef>
                <a:spcPts val="0"/>
              </a:spcBef>
              <a:spcAft>
                <a:spcPts val="0"/>
              </a:spcAft>
              <a:buNone/>
            </a:pPr>
            <a:r>
              <a:rPr lang="el">
                <a:latin typeface="Courier New"/>
                <a:ea typeface="Courier New"/>
                <a:cs typeface="Courier New"/>
                <a:sym typeface="Courier New"/>
              </a:rPr>
              <a:t>windowManager.addView(floatingButton, params);</a:t>
            </a:r>
            <a:endParaRPr>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103" name="Google Shape;103;p19"/>
          <p:cNvPicPr preferRelativeResize="0"/>
          <p:nvPr/>
        </p:nvPicPr>
        <p:blipFill>
          <a:blip r:embed="rId3">
            <a:alphaModFix/>
          </a:blip>
          <a:stretch>
            <a:fillRect/>
          </a:stretch>
        </p:blipFill>
        <p:spPr>
          <a:xfrm>
            <a:off x="2759225" y="2180600"/>
            <a:ext cx="2735177" cy="2095501"/>
          </a:xfrm>
          <a:prstGeom prst="rect">
            <a:avLst/>
          </a:prstGeom>
          <a:noFill/>
          <a:ln>
            <a:noFill/>
          </a:ln>
          <a:effectLst>
            <a:outerShdw blurRad="114300" rotWithShape="0" algn="bl" dir="5400000" dist="114300">
              <a:srgbClr val="000000">
                <a:alpha val="50000"/>
              </a:srgbClr>
            </a:outerShdw>
          </a:effectLst>
        </p:spPr>
      </p:pic>
      <p:cxnSp>
        <p:nvCxnSpPr>
          <p:cNvPr id="104" name="Google Shape;104;p19"/>
          <p:cNvCxnSpPr/>
          <p:nvPr/>
        </p:nvCxnSpPr>
        <p:spPr>
          <a:xfrm flipH="1">
            <a:off x="4100900" y="2436400"/>
            <a:ext cx="2676900" cy="711900"/>
          </a:xfrm>
          <a:prstGeom prst="straightConnector1">
            <a:avLst/>
          </a:prstGeom>
          <a:noFill/>
          <a:ln cap="flat" cmpd="sng" w="19050">
            <a:solidFill>
              <a:schemeClr val="dk2"/>
            </a:solidFill>
            <a:prstDash val="solid"/>
            <a:round/>
            <a:headEnd len="med" w="med" type="none"/>
            <a:tailEnd len="med" w="med" type="triangle"/>
          </a:ln>
        </p:spPr>
      </p:cxnSp>
      <p:sp>
        <p:nvSpPr>
          <p:cNvPr id="105" name="Google Shape;105;p19"/>
          <p:cNvSpPr txBox="1"/>
          <p:nvPr/>
        </p:nvSpPr>
        <p:spPr>
          <a:xfrm>
            <a:off x="6868025" y="2235875"/>
            <a:ext cx="8523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l"/>
              <a:t>FFW</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109" name="Shape 109"/>
        <p:cNvGrpSpPr/>
        <p:nvPr/>
      </p:nvGrpSpPr>
      <p:grpSpPr>
        <a:xfrm>
          <a:off x="0" y="0"/>
          <a:ext cx="0" cy="0"/>
          <a:chOff x="0" y="0"/>
          <a:chExt cx="0" cy="0"/>
        </a:xfrm>
      </p:grpSpPr>
      <p:sp>
        <p:nvSpPr>
          <p:cNvPr id="110" name="Google Shape;110;p20"/>
          <p:cNvSpPr txBox="1"/>
          <p:nvPr/>
        </p:nvSpPr>
        <p:spPr>
          <a:xfrm>
            <a:off x="0" y="0"/>
            <a:ext cx="6336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FFW Implementation (creating a floating button - continued )</a:t>
            </a:r>
            <a:endParaRPr b="1" sz="2100">
              <a:solidFill>
                <a:schemeClr val="dk1"/>
              </a:solidFill>
              <a:latin typeface="Impact"/>
              <a:ea typeface="Impact"/>
              <a:cs typeface="Impact"/>
              <a:sym typeface="Impact"/>
            </a:endParaRPr>
          </a:p>
        </p:txBody>
      </p:sp>
      <p:sp>
        <p:nvSpPr>
          <p:cNvPr id="111" name="Google Shape;111;p20"/>
          <p:cNvSpPr txBox="1"/>
          <p:nvPr/>
        </p:nvSpPr>
        <p:spPr>
          <a:xfrm>
            <a:off x="401075" y="982600"/>
            <a:ext cx="81312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b="1" lang="el"/>
              <a:t>Remove the Parent</a:t>
            </a:r>
            <a:endParaRPr/>
          </a:p>
          <a:p>
            <a:pPr indent="0" lvl="0" marL="457200" rtl="0" algn="l">
              <a:spcBef>
                <a:spcPts val="0"/>
              </a:spcBef>
              <a:spcAft>
                <a:spcPts val="0"/>
              </a:spcAft>
              <a:buNone/>
            </a:pPr>
            <a:r>
              <a:rPr lang="el">
                <a:latin typeface="Courier New"/>
                <a:ea typeface="Courier New"/>
                <a:cs typeface="Courier New"/>
                <a:sym typeface="Courier New"/>
              </a:rPr>
              <a:t>&lt;activity android:name=".MainActivity" android:autoRemoveFromRecents="true" android:noHistory="true"&gt;</a:t>
            </a:r>
            <a:endParaRPr>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112" name="Google Shape;112;p20"/>
          <p:cNvPicPr preferRelativeResize="0"/>
          <p:nvPr/>
        </p:nvPicPr>
        <p:blipFill>
          <a:blip r:embed="rId3">
            <a:alphaModFix/>
          </a:blip>
          <a:stretch>
            <a:fillRect/>
          </a:stretch>
        </p:blipFill>
        <p:spPr>
          <a:xfrm>
            <a:off x="3200400" y="2180600"/>
            <a:ext cx="1983200" cy="2096225"/>
          </a:xfrm>
          <a:prstGeom prst="rect">
            <a:avLst/>
          </a:prstGeom>
          <a:noFill/>
          <a:ln>
            <a:noFill/>
          </a:ln>
          <a:effectLst>
            <a:outerShdw blurRad="114300" rotWithShape="0" algn="bl" dir="5400000" dist="11430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116" name="Shape 116"/>
        <p:cNvGrpSpPr/>
        <p:nvPr/>
      </p:nvGrpSpPr>
      <p:grpSpPr>
        <a:xfrm>
          <a:off x="0" y="0"/>
          <a:ext cx="0" cy="0"/>
          <a:chOff x="0" y="0"/>
          <a:chExt cx="0" cy="0"/>
        </a:xfrm>
      </p:grpSpPr>
      <p:sp>
        <p:nvSpPr>
          <p:cNvPr id="117" name="Google Shape;117;p21"/>
          <p:cNvSpPr txBox="1"/>
          <p:nvPr/>
        </p:nvSpPr>
        <p:spPr>
          <a:xfrm>
            <a:off x="0" y="0"/>
            <a:ext cx="6336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2100">
                <a:solidFill>
                  <a:schemeClr val="dk1"/>
                </a:solidFill>
                <a:latin typeface="Impact"/>
                <a:ea typeface="Impact"/>
                <a:cs typeface="Impact"/>
                <a:sym typeface="Impact"/>
              </a:rPr>
              <a:t>FFW What is wrong with that ?</a:t>
            </a:r>
            <a:endParaRPr b="1" sz="2100">
              <a:solidFill>
                <a:schemeClr val="dk1"/>
              </a:solidFill>
              <a:latin typeface="Impact"/>
              <a:ea typeface="Impact"/>
              <a:cs typeface="Impact"/>
              <a:sym typeface="Impact"/>
            </a:endParaRPr>
          </a:p>
        </p:txBody>
      </p:sp>
      <p:sp>
        <p:nvSpPr>
          <p:cNvPr id="118" name="Google Shape;118;p21"/>
          <p:cNvSpPr txBox="1"/>
          <p:nvPr/>
        </p:nvSpPr>
        <p:spPr>
          <a:xfrm>
            <a:off x="235525" y="741950"/>
            <a:ext cx="7730400" cy="296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a:solidFill>
                  <a:schemeClr val="dk1"/>
                </a:solidFill>
              </a:rPr>
              <a:t>B</a:t>
            </a:r>
            <a:r>
              <a:rPr b="1" lang="el">
                <a:solidFill>
                  <a:schemeClr val="dk1"/>
                </a:solidFill>
              </a:rPr>
              <a:t>ackground Restrictions (Android 8.0):</a:t>
            </a:r>
            <a:endParaRPr b="1">
              <a:solidFill>
                <a:schemeClr val="dk1"/>
              </a:solidFill>
            </a:endParaRPr>
          </a:p>
          <a:p>
            <a:pPr indent="0" lvl="0" marL="0" rtl="0" algn="l">
              <a:spcBef>
                <a:spcPts val="0"/>
              </a:spcBef>
              <a:spcAft>
                <a:spcPts val="0"/>
              </a:spcAft>
              <a:buNone/>
            </a:pPr>
            <a:r>
              <a:t/>
            </a:r>
            <a:endParaRPr b="1"/>
          </a:p>
          <a:p>
            <a:pPr indent="-317500" lvl="0" marL="457200" rtl="0" algn="l">
              <a:lnSpc>
                <a:spcPct val="115000"/>
              </a:lnSpc>
              <a:spcBef>
                <a:spcPts val="0"/>
              </a:spcBef>
              <a:spcAft>
                <a:spcPts val="0"/>
              </a:spcAft>
              <a:buSzPts val="1400"/>
              <a:buChar char="-"/>
            </a:pPr>
            <a:r>
              <a:rPr lang="el"/>
              <a:t>Apps that are running in the background now have limits on how freely they can access background services.</a:t>
            </a:r>
            <a:endParaRPr/>
          </a:p>
          <a:p>
            <a:pPr indent="-317500" lvl="0" marL="457200" rtl="0" algn="l">
              <a:lnSpc>
                <a:spcPct val="115000"/>
              </a:lnSpc>
              <a:spcBef>
                <a:spcPts val="0"/>
              </a:spcBef>
              <a:spcAft>
                <a:spcPts val="0"/>
              </a:spcAft>
              <a:buSzPts val="1400"/>
              <a:buChar char="-"/>
            </a:pPr>
            <a:r>
              <a:rPr lang="el"/>
              <a:t>Apps cannot use their manifests to register for most implicit broadcasts (that is, broadcasts that are not targeted specifically at the app).</a:t>
            </a:r>
            <a:endParaRPr/>
          </a:p>
          <a:p>
            <a:pPr indent="0" lvl="0" marL="0" rtl="0" algn="l">
              <a:spcBef>
                <a:spcPts val="0"/>
              </a:spcBef>
              <a:spcAft>
                <a:spcPts val="0"/>
              </a:spcAft>
              <a:buNone/>
            </a:pPr>
            <a:r>
              <a:t/>
            </a:r>
            <a:endParaRPr b="1"/>
          </a:p>
          <a:p>
            <a:pPr indent="0" lvl="0" marL="0" rtl="0" algn="l">
              <a:spcBef>
                <a:spcPts val="0"/>
              </a:spcBef>
              <a:spcAft>
                <a:spcPts val="0"/>
              </a:spcAft>
              <a:buNone/>
            </a:pPr>
            <a:r>
              <a:rPr b="1" lang="el"/>
              <a:t>More restrictions ...</a:t>
            </a:r>
            <a:endParaRPr b="1"/>
          </a:p>
          <a:p>
            <a:pPr indent="0" lvl="0" marL="0" rtl="0" algn="l">
              <a:spcBef>
                <a:spcPts val="0"/>
              </a:spcBef>
              <a:spcAft>
                <a:spcPts val="0"/>
              </a:spcAft>
              <a:buNone/>
            </a:pPr>
            <a:r>
              <a:t/>
            </a:r>
            <a:endParaRPr b="1"/>
          </a:p>
          <a:p>
            <a:pPr indent="-317500" lvl="0" marL="457200" rtl="0" algn="l">
              <a:lnSpc>
                <a:spcPct val="115000"/>
              </a:lnSpc>
              <a:spcBef>
                <a:spcPts val="0"/>
              </a:spcBef>
              <a:spcAft>
                <a:spcPts val="0"/>
              </a:spcAft>
              <a:buSzPts val="1400"/>
              <a:buChar char="-"/>
            </a:pPr>
            <a:r>
              <a:rPr lang="el"/>
              <a:t>Android 10 (API level 29) and higher place restrictions on when apps can start activities when the app is running in the background. These restrictions help minimize interruptions for the user and keep the user more in control of what's shown on their screen.</a:t>
            </a:r>
            <a:r>
              <a:rPr lang="el"/>
              <a:t>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